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22"/>
  </p:notesMasterIdLst>
  <p:handoutMasterIdLst>
    <p:handoutMasterId r:id="rId23"/>
  </p:handoutMasterIdLst>
  <p:sldIdLst>
    <p:sldId id="282" r:id="rId5"/>
    <p:sldId id="330" r:id="rId6"/>
    <p:sldId id="334" r:id="rId7"/>
    <p:sldId id="335" r:id="rId8"/>
    <p:sldId id="336" r:id="rId9"/>
    <p:sldId id="337" r:id="rId10"/>
    <p:sldId id="333" r:id="rId11"/>
    <p:sldId id="338" r:id="rId12"/>
    <p:sldId id="340" r:id="rId13"/>
    <p:sldId id="370" r:id="rId14"/>
    <p:sldId id="369" r:id="rId15"/>
    <p:sldId id="339" r:id="rId16"/>
    <p:sldId id="341" r:id="rId17"/>
    <p:sldId id="342" r:id="rId18"/>
    <p:sldId id="371" r:id="rId19"/>
    <p:sldId id="344" r:id="rId20"/>
    <p:sldId id="325" r:id="rId21"/>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92857C-05D1-4E3C-A331-D3C74E8E5FA4}" v="9" dt="2020-10-04T16:03:08.42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5" autoAdjust="0"/>
    <p:restoredTop sz="92280" autoAdjust="0"/>
  </p:normalViewPr>
  <p:slideViewPr>
    <p:cSldViewPr>
      <p:cViewPr varScale="1">
        <p:scale>
          <a:sx n="76" d="100"/>
          <a:sy n="76" d="100"/>
        </p:scale>
        <p:origin x="744"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aine Vassallo" userId="S::elaine.vassallo@mcast.edu.mt::aec4b846-087c-4b36-a852-3a3c0cb152ea" providerId="AD" clId="Web-{787DD304-3347-C50E-6C4C-F45E682171F0}"/>
    <pc:docChg chg="addSld">
      <pc:chgData name="Elaine Vassallo" userId="S::elaine.vassallo@mcast.edu.mt::aec4b846-087c-4b36-a852-3a3c0cb152ea" providerId="AD" clId="Web-{787DD304-3347-C50E-6C4C-F45E682171F0}" dt="2019-09-26T11:30:15.248" v="0"/>
      <pc:docMkLst>
        <pc:docMk/>
      </pc:docMkLst>
      <pc:sldChg chg="new">
        <pc:chgData name="Elaine Vassallo" userId="S::elaine.vassallo@mcast.edu.mt::aec4b846-087c-4b36-a852-3a3c0cb152ea" providerId="AD" clId="Web-{787DD304-3347-C50E-6C4C-F45E682171F0}" dt="2019-09-26T11:30:15.248" v="0"/>
        <pc:sldMkLst>
          <pc:docMk/>
          <pc:sldMk cId="3750547232" sldId="327"/>
        </pc:sldMkLst>
      </pc:sldChg>
    </pc:docChg>
  </pc:docChgLst>
  <pc:docChgLst>
    <pc:chgData name="Daren Scerri" userId="55cb7fc9-28b9-4724-a249-160cf577d75d" providerId="ADAL" clId="{6C92857C-05D1-4E3C-A331-D3C74E8E5FA4}"/>
    <pc:docChg chg="addSld delSld modSld">
      <pc:chgData name="Daren Scerri" userId="55cb7fc9-28b9-4724-a249-160cf577d75d" providerId="ADAL" clId="{6C92857C-05D1-4E3C-A331-D3C74E8E5FA4}" dt="2020-10-04T16:05:14.043" v="87" actId="1076"/>
      <pc:docMkLst>
        <pc:docMk/>
      </pc:docMkLst>
      <pc:sldChg chg="modSp mod">
        <pc:chgData name="Daren Scerri" userId="55cb7fc9-28b9-4724-a249-160cf577d75d" providerId="ADAL" clId="{6C92857C-05D1-4E3C-A331-D3C74E8E5FA4}" dt="2020-10-04T16:05:14.043" v="87" actId="1076"/>
        <pc:sldMkLst>
          <pc:docMk/>
          <pc:sldMk cId="0" sldId="282"/>
        </pc:sldMkLst>
        <pc:spChg chg="mod">
          <ac:chgData name="Daren Scerri" userId="55cb7fc9-28b9-4724-a249-160cf577d75d" providerId="ADAL" clId="{6C92857C-05D1-4E3C-A331-D3C74E8E5FA4}" dt="2020-10-04T16:05:14.043" v="87" actId="1076"/>
          <ac:spMkLst>
            <pc:docMk/>
            <pc:sldMk cId="0" sldId="282"/>
            <ac:spMk id="2" creationId="{00000000-0000-0000-0000-000000000000}"/>
          </ac:spMkLst>
        </pc:spChg>
      </pc:sldChg>
      <pc:sldChg chg="modSp mod">
        <pc:chgData name="Daren Scerri" userId="55cb7fc9-28b9-4724-a249-160cf577d75d" providerId="ADAL" clId="{6C92857C-05D1-4E3C-A331-D3C74E8E5FA4}" dt="2020-10-04T16:00:35.350" v="37" actId="20577"/>
        <pc:sldMkLst>
          <pc:docMk/>
          <pc:sldMk cId="3701731365" sldId="341"/>
        </pc:sldMkLst>
        <pc:spChg chg="mod">
          <ac:chgData name="Daren Scerri" userId="55cb7fc9-28b9-4724-a249-160cf577d75d" providerId="ADAL" clId="{6C92857C-05D1-4E3C-A331-D3C74E8E5FA4}" dt="2020-10-04T16:00:35.350" v="37" actId="20577"/>
          <ac:spMkLst>
            <pc:docMk/>
            <pc:sldMk cId="3701731365" sldId="341"/>
            <ac:spMk id="3" creationId="{BB8BD888-39F3-4636-803D-A920DB31A49A}"/>
          </ac:spMkLst>
        </pc:spChg>
      </pc:sldChg>
      <pc:sldChg chg="del">
        <pc:chgData name="Daren Scerri" userId="55cb7fc9-28b9-4724-a249-160cf577d75d" providerId="ADAL" clId="{6C92857C-05D1-4E3C-A331-D3C74E8E5FA4}" dt="2020-10-04T15:57:45.573" v="11" actId="47"/>
        <pc:sldMkLst>
          <pc:docMk/>
          <pc:sldMk cId="946985264" sldId="343"/>
        </pc:sldMkLst>
      </pc:sldChg>
      <pc:sldChg chg="modSp mod">
        <pc:chgData name="Daren Scerri" userId="55cb7fc9-28b9-4724-a249-160cf577d75d" providerId="ADAL" clId="{6C92857C-05D1-4E3C-A331-D3C74E8E5FA4}" dt="2020-10-04T16:03:30.577" v="75" actId="20577"/>
        <pc:sldMkLst>
          <pc:docMk/>
          <pc:sldMk cId="3164932250" sldId="344"/>
        </pc:sldMkLst>
        <pc:spChg chg="mod">
          <ac:chgData name="Daren Scerri" userId="55cb7fc9-28b9-4724-a249-160cf577d75d" providerId="ADAL" clId="{6C92857C-05D1-4E3C-A331-D3C74E8E5FA4}" dt="2020-10-04T16:03:30.577" v="75" actId="20577"/>
          <ac:spMkLst>
            <pc:docMk/>
            <pc:sldMk cId="3164932250" sldId="344"/>
            <ac:spMk id="17412" creationId="{FA0E83AB-121A-44B2-960E-F5D232847256}"/>
          </ac:spMkLst>
        </pc:spChg>
      </pc:sldChg>
      <pc:sldChg chg="add">
        <pc:chgData name="Daren Scerri" userId="55cb7fc9-28b9-4724-a249-160cf577d75d" providerId="ADAL" clId="{6C92857C-05D1-4E3C-A331-D3C74E8E5FA4}" dt="2020-10-04T15:59:45.691" v="15"/>
        <pc:sldMkLst>
          <pc:docMk/>
          <pc:sldMk cId="2333426019" sldId="369"/>
        </pc:sldMkLst>
      </pc:sldChg>
      <pc:sldChg chg="add del modTransition">
        <pc:chgData name="Daren Scerri" userId="55cb7fc9-28b9-4724-a249-160cf577d75d" providerId="ADAL" clId="{6C92857C-05D1-4E3C-A331-D3C74E8E5FA4}" dt="2020-10-04T15:59:34.762" v="14"/>
        <pc:sldMkLst>
          <pc:docMk/>
          <pc:sldMk cId="3533119361" sldId="370"/>
        </pc:sldMkLst>
      </pc:sldChg>
      <pc:sldChg chg="addSp modSp new mod">
        <pc:chgData name="Daren Scerri" userId="55cb7fc9-28b9-4724-a249-160cf577d75d" providerId="ADAL" clId="{6C92857C-05D1-4E3C-A331-D3C74E8E5FA4}" dt="2020-10-04T16:03:08.429" v="67" actId="14100"/>
        <pc:sldMkLst>
          <pc:docMk/>
          <pc:sldMk cId="2296322777" sldId="371"/>
        </pc:sldMkLst>
        <pc:spChg chg="mod">
          <ac:chgData name="Daren Scerri" userId="55cb7fc9-28b9-4724-a249-160cf577d75d" providerId="ADAL" clId="{6C92857C-05D1-4E3C-A331-D3C74E8E5FA4}" dt="2020-10-04T16:01:00.185" v="54" actId="20577"/>
          <ac:spMkLst>
            <pc:docMk/>
            <pc:sldMk cId="2296322777" sldId="371"/>
            <ac:spMk id="2" creationId="{176D7A81-DDDC-4CE0-8F88-5447CBFEDEDC}"/>
          </ac:spMkLst>
        </pc:spChg>
        <pc:spChg chg="mod">
          <ac:chgData name="Daren Scerri" userId="55cb7fc9-28b9-4724-a249-160cf577d75d" providerId="ADAL" clId="{6C92857C-05D1-4E3C-A331-D3C74E8E5FA4}" dt="2020-10-04T16:02:54.340" v="63" actId="1076"/>
          <ac:spMkLst>
            <pc:docMk/>
            <pc:sldMk cId="2296322777" sldId="371"/>
            <ac:spMk id="3" creationId="{D87CE4C6-D503-41A4-9B8F-C6F7FC25AEEC}"/>
          </ac:spMkLst>
        </pc:spChg>
        <pc:picChg chg="add mod">
          <ac:chgData name="Daren Scerri" userId="55cb7fc9-28b9-4724-a249-160cf577d75d" providerId="ADAL" clId="{6C92857C-05D1-4E3C-A331-D3C74E8E5FA4}" dt="2020-10-04T16:03:08.429" v="67" actId="14100"/>
          <ac:picMkLst>
            <pc:docMk/>
            <pc:sldMk cId="2296322777" sldId="371"/>
            <ac:picMk id="1026" creationId="{298D8112-6D87-4AB4-91C4-F1EFBCA8DE3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630"/>
          </a:xfrm>
          <a:prstGeom prst="rect">
            <a:avLst/>
          </a:prstGeom>
        </p:spPr>
        <p:txBody>
          <a:bodyPr vert="horz" lIns="80275" tIns="40138" rIns="80275" bIns="40138" rtlCol="0"/>
          <a:lstStyle>
            <a:lvl1pPr algn="l">
              <a:defRPr sz="1100"/>
            </a:lvl1pPr>
          </a:lstStyle>
          <a:p>
            <a:endParaRPr lang="en-GB"/>
          </a:p>
        </p:txBody>
      </p:sp>
      <p:sp>
        <p:nvSpPr>
          <p:cNvPr id="3" name="Date Placeholder 2"/>
          <p:cNvSpPr>
            <a:spLocks noGrp="1"/>
          </p:cNvSpPr>
          <p:nvPr>
            <p:ph type="dt" sz="quarter" idx="1"/>
          </p:nvPr>
        </p:nvSpPr>
        <p:spPr>
          <a:xfrm>
            <a:off x="3850246" y="1"/>
            <a:ext cx="2945659" cy="498630"/>
          </a:xfrm>
          <a:prstGeom prst="rect">
            <a:avLst/>
          </a:prstGeom>
        </p:spPr>
        <p:txBody>
          <a:bodyPr vert="horz" lIns="80275" tIns="40138" rIns="80275" bIns="40138" rtlCol="0"/>
          <a:lstStyle>
            <a:lvl1pPr algn="r">
              <a:defRPr sz="1100"/>
            </a:lvl1pPr>
          </a:lstStyle>
          <a:p>
            <a:fld id="{2DD35746-F76D-4334-8292-8BF5D71E8D85}" type="datetimeFigureOut">
              <a:rPr lang="en-GB" smtClean="0"/>
              <a:t>13/10/2020</a:t>
            </a:fld>
            <a:endParaRPr lang="en-GB"/>
          </a:p>
        </p:txBody>
      </p:sp>
      <p:sp>
        <p:nvSpPr>
          <p:cNvPr id="4" name="Footer Placeholder 3"/>
          <p:cNvSpPr>
            <a:spLocks noGrp="1"/>
          </p:cNvSpPr>
          <p:nvPr>
            <p:ph type="ftr" sz="quarter" idx="2"/>
          </p:nvPr>
        </p:nvSpPr>
        <p:spPr>
          <a:xfrm>
            <a:off x="0" y="9428010"/>
            <a:ext cx="2945659" cy="498629"/>
          </a:xfrm>
          <a:prstGeom prst="rect">
            <a:avLst/>
          </a:prstGeom>
        </p:spPr>
        <p:txBody>
          <a:bodyPr vert="horz" lIns="80275" tIns="40138" rIns="80275" bIns="40138" rtlCol="0" anchor="b"/>
          <a:lstStyle>
            <a:lvl1pPr algn="l">
              <a:defRPr sz="1100"/>
            </a:lvl1pPr>
          </a:lstStyle>
          <a:p>
            <a:endParaRPr lang="en-GB"/>
          </a:p>
        </p:txBody>
      </p:sp>
      <p:sp>
        <p:nvSpPr>
          <p:cNvPr id="5" name="Slide Number Placeholder 4"/>
          <p:cNvSpPr>
            <a:spLocks noGrp="1"/>
          </p:cNvSpPr>
          <p:nvPr>
            <p:ph type="sldNum" sz="quarter" idx="3"/>
          </p:nvPr>
        </p:nvSpPr>
        <p:spPr>
          <a:xfrm>
            <a:off x="3850246" y="9428010"/>
            <a:ext cx="2945659" cy="498629"/>
          </a:xfrm>
          <a:prstGeom prst="rect">
            <a:avLst/>
          </a:prstGeom>
        </p:spPr>
        <p:txBody>
          <a:bodyPr vert="horz" lIns="80275" tIns="40138" rIns="80275" bIns="40138" rtlCol="0" anchor="b"/>
          <a:lstStyle>
            <a:lvl1pPr algn="r">
              <a:defRPr sz="1100"/>
            </a:lvl1pPr>
          </a:lstStyle>
          <a:p>
            <a:fld id="{26F3A4AE-BA0D-4BA8-AAD3-654B5D42C981}" type="slidenum">
              <a:rPr lang="en-GB" smtClean="0"/>
              <a:t>‹#›</a:t>
            </a:fld>
            <a:endParaRPr lang="en-GB"/>
          </a:p>
        </p:txBody>
      </p:sp>
    </p:spTree>
    <p:extLst>
      <p:ext uri="{BB962C8B-B14F-4D97-AF65-F5344CB8AC3E}">
        <p14:creationId xmlns:p14="http://schemas.microsoft.com/office/powerpoint/2010/main" val="3602999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6F27667B-ACAC-4917-8B75-134F8A714381}" type="datetimeFigureOut">
              <a:rPr lang="en-GB" smtClean="0"/>
              <a:t>13/10/2020</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4773163F-1282-43C2-ADA2-05175594DF04}" type="slidenum">
              <a:rPr lang="en-GB" smtClean="0"/>
              <a:t>‹#›</a:t>
            </a:fld>
            <a:endParaRPr lang="en-GB"/>
          </a:p>
        </p:txBody>
      </p:sp>
    </p:spTree>
    <p:extLst>
      <p:ext uri="{BB962C8B-B14F-4D97-AF65-F5344CB8AC3E}">
        <p14:creationId xmlns:p14="http://schemas.microsoft.com/office/powerpoint/2010/main" val="277359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A769792A-C4A5-48DF-8150-9CC8E7051D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18B007D0-9AA9-4CB4-AF51-5782412B8A11}" type="slidenum">
              <a:rPr lang="en-US" altLang="en-US"/>
              <a:pPr/>
              <a:t>11</a:t>
            </a:fld>
            <a:endParaRPr lang="en-US" altLang="en-US"/>
          </a:p>
        </p:txBody>
      </p:sp>
      <p:sp>
        <p:nvSpPr>
          <p:cNvPr id="79875" name="Rectangle 2">
            <a:extLst>
              <a:ext uri="{FF2B5EF4-FFF2-40B4-BE49-F238E27FC236}">
                <a16:creationId xmlns:a16="http://schemas.microsoft.com/office/drawing/2014/main" id="{6CA76139-12E0-4792-955D-E1B187A2EB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a:extLst>
              <a:ext uri="{FF2B5EF4-FFF2-40B4-BE49-F238E27FC236}">
                <a16:creationId xmlns:a16="http://schemas.microsoft.com/office/drawing/2014/main" id="{BE8CD044-EE34-4AC0-B9EB-FCC063B531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473141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905000"/>
            <a:ext cx="9146382"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5309" y="4724400"/>
            <a:ext cx="8634184"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Subtitle 2"/>
          <p:cNvSpPr>
            <a:spLocks noGrp="1"/>
          </p:cNvSpPr>
          <p:nvPr>
            <p:ph type="subTitle" idx="1"/>
          </p:nvPr>
        </p:nvSpPr>
        <p:spPr>
          <a:xfrm>
            <a:off x="1522810" y="5105400"/>
            <a:ext cx="9146381"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062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810" y="1514475"/>
            <a:ext cx="10572328"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t>10/13/2020</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50606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4311" y="274640"/>
            <a:ext cx="1371957"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7046" y="3472590"/>
            <a:ext cx="6492240" cy="64025"/>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hasCustomPrompt="1"/>
          </p:nvPr>
        </p:nvSpPr>
        <p:spPr>
          <a:xfrm>
            <a:off x="608171" y="277814"/>
            <a:ext cx="9146383"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t>10/13/2020</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50605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t>10/13/2020</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40649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5309" y="4724400"/>
            <a:ext cx="8634184"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t>10/13/2020</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41350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sp>
        <p:nvSpPr>
          <p:cNvPr id="3" name="Content Placeholder 2"/>
          <p:cNvSpPr>
            <a:spLocks noGrp="1"/>
          </p:cNvSpPr>
          <p:nvPr>
            <p:ph sz="half" idx="1"/>
          </p:nvPr>
        </p:nvSpPr>
        <p:spPr>
          <a:xfrm>
            <a:off x="1522810" y="1905000"/>
            <a:ext cx="4420750"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2" y="1905000"/>
            <a:ext cx="442074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lang="en-GB"/>
          </a:p>
        </p:txBody>
      </p:sp>
      <p:sp>
        <p:nvSpPr>
          <p:cNvPr id="5" name="Date Placeholder 4"/>
          <p:cNvSpPr>
            <a:spLocks noGrp="1"/>
          </p:cNvSpPr>
          <p:nvPr>
            <p:ph type="dt" sz="half" idx="10"/>
          </p:nvPr>
        </p:nvSpPr>
        <p:spPr/>
        <p:txBody>
          <a:bodyPr/>
          <a:lstStyle/>
          <a:p>
            <a:fld id="{1D8BD707-D9CF-40AE-B4C6-C98DA3205C09}" type="datetimeFigureOut">
              <a:rPr lang="en-US" smtClean="0"/>
              <a:t>10/13/2020</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61859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810" y="1514475"/>
            <a:ext cx="10572328"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Text Placeholder 2"/>
          <p:cNvSpPr>
            <a:spLocks noGrp="1"/>
          </p:cNvSpPr>
          <p:nvPr>
            <p:ph type="body" idx="1"/>
          </p:nvPr>
        </p:nvSpPr>
        <p:spPr>
          <a:xfrm>
            <a:off x="1522810"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10" y="2819400"/>
            <a:ext cx="441770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88"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88" y="2819400"/>
            <a:ext cx="441770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lang="en-GB"/>
          </a:p>
        </p:txBody>
      </p:sp>
      <p:sp>
        <p:nvSpPr>
          <p:cNvPr id="7" name="Date Placeholder 6"/>
          <p:cNvSpPr>
            <a:spLocks noGrp="1"/>
          </p:cNvSpPr>
          <p:nvPr>
            <p:ph type="dt" sz="half" idx="10"/>
          </p:nvPr>
        </p:nvSpPr>
        <p:spPr/>
        <p:txBody>
          <a:bodyPr/>
          <a:lstStyle/>
          <a:p>
            <a:fld id="{1D8BD707-D9CF-40AE-B4C6-C98DA3205C09}" type="datetimeFigureOut">
              <a:rPr lang="en-US" smtClean="0"/>
              <a:t>10/13/2020</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554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810" y="1514475"/>
            <a:ext cx="10572328"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4" name="Footer Placeholder 3"/>
          <p:cNvSpPr>
            <a:spLocks noGrp="1"/>
          </p:cNvSpPr>
          <p:nvPr>
            <p:ph type="ftr" sz="quarter" idx="11"/>
          </p:nvPr>
        </p:nvSpPr>
        <p:spPr/>
        <p:txBody>
          <a:bodyPr/>
          <a:lstStyle/>
          <a:p>
            <a:endParaRPr lang="en-GB"/>
          </a:p>
        </p:txBody>
      </p:sp>
      <p:sp>
        <p:nvSpPr>
          <p:cNvPr id="3" name="Date Placeholder 2"/>
          <p:cNvSpPr>
            <a:spLocks noGrp="1"/>
          </p:cNvSpPr>
          <p:nvPr>
            <p:ph type="dt" sz="half" idx="10"/>
          </p:nvPr>
        </p:nvSpPr>
        <p:spPr/>
        <p:txBody>
          <a:bodyPr/>
          <a:lstStyle/>
          <a:p>
            <a:fld id="{1D8BD707-D9CF-40AE-B4C6-C98DA3205C09}" type="datetimeFigureOut">
              <a:rPr lang="en-US" smtClean="0"/>
              <a:t>10/13/2020</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77258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GB"/>
          </a:p>
        </p:txBody>
      </p:sp>
      <p:sp>
        <p:nvSpPr>
          <p:cNvPr id="2" name="Date Placeholder 1"/>
          <p:cNvSpPr>
            <a:spLocks noGrp="1"/>
          </p:cNvSpPr>
          <p:nvPr>
            <p:ph type="dt" sz="half" idx="10"/>
          </p:nvPr>
        </p:nvSpPr>
        <p:spPr/>
        <p:txBody>
          <a:bodyPr/>
          <a:lstStyle/>
          <a:p>
            <a:fld id="{1D8BD707-D9CF-40AE-B4C6-C98DA3205C09}" type="datetimeFigureOut">
              <a:rPr lang="en-US" smtClean="0"/>
              <a:t>10/13/2020</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429275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809" y="3429000"/>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1249" y="1905000"/>
            <a:ext cx="5670757"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8990" y="1630822"/>
            <a:ext cx="6292667"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6" name="Footer Placeholder 5"/>
          <p:cNvSpPr>
            <a:spLocks noGrp="1"/>
          </p:cNvSpPr>
          <p:nvPr>
            <p:ph type="ftr" sz="quarter" idx="11"/>
          </p:nvPr>
        </p:nvSpPr>
        <p:spPr/>
        <p:txBody>
          <a:bodyPr/>
          <a:lstStyle/>
          <a:p>
            <a:endParaRPr lang="en-GB"/>
          </a:p>
        </p:txBody>
      </p:sp>
      <p:sp>
        <p:nvSpPr>
          <p:cNvPr id="5" name="Date Placeholder 4"/>
          <p:cNvSpPr>
            <a:spLocks noGrp="1"/>
          </p:cNvSpPr>
          <p:nvPr>
            <p:ph type="dt" sz="half" idx="10"/>
          </p:nvPr>
        </p:nvSpPr>
        <p:spPr/>
        <p:txBody>
          <a:bodyPr/>
          <a:lstStyle/>
          <a:p>
            <a:fld id="{1D8BD707-D9CF-40AE-B4C6-C98DA3205C09}" type="datetimeFigureOut">
              <a:rPr lang="en-US" smtClean="0"/>
              <a:t>10/13/2020</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89592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6293" y="1884311"/>
            <a:ext cx="5670757"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877" y="1630822"/>
            <a:ext cx="6292667"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4" name="Text Placeholder 3"/>
          <p:cNvSpPr>
            <a:spLocks noGrp="1"/>
          </p:cNvSpPr>
          <p:nvPr>
            <p:ph type="body" sz="half" idx="2"/>
          </p:nvPr>
        </p:nvSpPr>
        <p:spPr>
          <a:xfrm>
            <a:off x="7908018" y="3411748"/>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GB"/>
          </a:p>
        </p:txBody>
      </p:sp>
      <p:sp>
        <p:nvSpPr>
          <p:cNvPr id="5" name="Date Placeholder 4"/>
          <p:cNvSpPr>
            <a:spLocks noGrp="1"/>
          </p:cNvSpPr>
          <p:nvPr>
            <p:ph type="dt" sz="half" idx="10"/>
          </p:nvPr>
        </p:nvSpPr>
        <p:spPr/>
        <p:txBody>
          <a:bodyPr/>
          <a:lstStyle/>
          <a:p>
            <a:fld id="{1D8BD707-D9CF-40AE-B4C6-C98DA3205C09}" type="datetimeFigureOut">
              <a:rPr lang="en-US" smtClean="0"/>
              <a:t>10/13/2020</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84286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274638"/>
            <a:ext cx="9146380"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11" y="1905000"/>
            <a:ext cx="9146382"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810" y="6400801"/>
            <a:ext cx="6326246"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4" name="Date Placeholder 3"/>
          <p:cNvSpPr>
            <a:spLocks noGrp="1"/>
          </p:cNvSpPr>
          <p:nvPr>
            <p:ph type="dt" sz="half" idx="2"/>
          </p:nvPr>
        </p:nvSpPr>
        <p:spPr>
          <a:xfrm>
            <a:off x="8077716" y="6400801"/>
            <a:ext cx="1244183"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1D8BD707-D9CF-40AE-B4C6-C98DA3205C09}" type="datetimeFigureOut">
              <a:rPr lang="en-US" smtClean="0"/>
              <a:t>10/13/2020</a:t>
            </a:fld>
            <a:endParaRPr lang="en-US"/>
          </a:p>
        </p:txBody>
      </p:sp>
      <p:sp>
        <p:nvSpPr>
          <p:cNvPr id="6" name="Slide Number Placeholder 5"/>
          <p:cNvSpPr>
            <a:spLocks noGrp="1"/>
          </p:cNvSpPr>
          <p:nvPr>
            <p:ph type="sldNum" sz="quarter" idx="4"/>
          </p:nvPr>
        </p:nvSpPr>
        <p:spPr>
          <a:xfrm>
            <a:off x="9525893" y="6400801"/>
            <a:ext cx="1143300"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GB" smtClean="0"/>
              <a:t>‹#›</a:t>
            </a:fld>
            <a:endParaRPr lang="en-GB"/>
          </a:p>
        </p:txBody>
      </p:sp>
    </p:spTree>
    <p:extLst>
      <p:ext uri="{BB962C8B-B14F-4D97-AF65-F5344CB8AC3E}">
        <p14:creationId xmlns:p14="http://schemas.microsoft.com/office/powerpoint/2010/main" val="107124018"/>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95800" y="2732405"/>
            <a:ext cx="4059428" cy="696595"/>
          </a:xfrm>
          <a:prstGeom prst="rect">
            <a:avLst/>
          </a:prstGeom>
        </p:spPr>
        <p:txBody>
          <a:bodyPr vert="horz" wrap="square" lIns="0" tIns="13335" rIns="0" bIns="0" rtlCol="0">
            <a:spAutoFit/>
          </a:bodyPr>
          <a:lstStyle/>
          <a:p>
            <a:pPr marL="12700">
              <a:lnSpc>
                <a:spcPct val="100000"/>
              </a:lnSpc>
              <a:spcBef>
                <a:spcPts val="105"/>
              </a:spcBef>
            </a:pPr>
            <a:r>
              <a:rPr lang="en-GB" sz="4400" spc="-5" dirty="0"/>
              <a:t>Filters 2</a:t>
            </a:r>
            <a:endParaRPr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97AB-32AA-435A-8309-8BF30A55692F}"/>
              </a:ext>
            </a:extLst>
          </p:cNvPr>
          <p:cNvSpPr>
            <a:spLocks noGrp="1"/>
          </p:cNvSpPr>
          <p:nvPr>
            <p:ph type="title"/>
          </p:nvPr>
        </p:nvSpPr>
        <p:spPr>
          <a:xfrm>
            <a:off x="762000" y="356926"/>
            <a:ext cx="4206418" cy="588339"/>
          </a:xfrm>
        </p:spPr>
        <p:txBody>
          <a:bodyPr>
            <a:normAutofit/>
          </a:bodyPr>
          <a:lstStyle/>
          <a:p>
            <a:r>
              <a:rPr lang="en-GB" dirty="0"/>
              <a:t>Gaussian blur</a:t>
            </a:r>
          </a:p>
        </p:txBody>
      </p:sp>
      <p:sp>
        <p:nvSpPr>
          <p:cNvPr id="3" name="Content Placeholder 2">
            <a:extLst>
              <a:ext uri="{FF2B5EF4-FFF2-40B4-BE49-F238E27FC236}">
                <a16:creationId xmlns:a16="http://schemas.microsoft.com/office/drawing/2014/main" id="{AD5C8FEE-6B81-459D-BA25-CA8A593A7423}"/>
              </a:ext>
            </a:extLst>
          </p:cNvPr>
          <p:cNvSpPr>
            <a:spLocks noGrp="1"/>
          </p:cNvSpPr>
          <p:nvPr>
            <p:ph idx="1"/>
          </p:nvPr>
        </p:nvSpPr>
        <p:spPr>
          <a:xfrm>
            <a:off x="533400" y="1420331"/>
            <a:ext cx="8153400" cy="4267200"/>
          </a:xfrm>
        </p:spPr>
        <p:txBody>
          <a:bodyPr>
            <a:normAutofit/>
          </a:bodyPr>
          <a:lstStyle/>
          <a:p>
            <a:r>
              <a:rPr lang="en-US" sz="1800" b="0" i="0" dirty="0">
                <a:effectLst/>
                <a:latin typeface="Arial" panose="020B0604020202020204" pitchFamily="34" charset="0"/>
                <a:cs typeface="Arial" panose="020B0604020202020204" pitchFamily="34" charset="0"/>
              </a:rPr>
              <a:t>In a </a:t>
            </a:r>
            <a:r>
              <a:rPr lang="en-US" sz="1800" b="1" i="0" dirty="0">
                <a:effectLst/>
                <a:latin typeface="Arial" panose="020B0604020202020204" pitchFamily="34" charset="0"/>
                <a:cs typeface="Arial" panose="020B0604020202020204" pitchFamily="34" charset="0"/>
              </a:rPr>
              <a:t>Gaussian blur</a:t>
            </a:r>
            <a:r>
              <a:rPr lang="en-US" sz="1800" b="0" i="0" dirty="0">
                <a:effectLst/>
                <a:latin typeface="Arial" panose="020B0604020202020204" pitchFamily="34" charset="0"/>
                <a:cs typeface="Arial" panose="020B0604020202020204" pitchFamily="34" charset="0"/>
              </a:rPr>
              <a:t>, the pixels nearest the center of the kernel are given more weight than those far away from the center. </a:t>
            </a:r>
            <a:endParaRPr lang="en-US" sz="1800" dirty="0">
              <a:latin typeface="Arial" panose="020B0604020202020204" pitchFamily="34" charset="0"/>
              <a:cs typeface="Arial" panose="020B0604020202020204" pitchFamily="34" charset="0"/>
            </a:endParaRPr>
          </a:p>
          <a:p>
            <a:r>
              <a:rPr lang="en-US" sz="1800" b="0" i="0" dirty="0">
                <a:effectLst/>
                <a:latin typeface="Arial" panose="020B0604020202020204" pitchFamily="34" charset="0"/>
                <a:cs typeface="Arial" panose="020B0604020202020204" pitchFamily="34" charset="0"/>
              </a:rPr>
              <a:t>Larger kernels have more values factored into the average, and this implies that a larger kernel will blur the image more than a smaller kernel.</a:t>
            </a:r>
          </a:p>
          <a:p>
            <a:r>
              <a:rPr lang="en-GB" sz="1800" dirty="0">
                <a:latin typeface="Arial" panose="020B0604020202020204" pitchFamily="34" charset="0"/>
                <a:cs typeface="Arial" panose="020B0604020202020204" pitchFamily="34" charset="0"/>
              </a:rPr>
              <a:t>Sigma (</a:t>
            </a:r>
            <a:r>
              <a:rPr lang="en-GB" sz="1800" dirty="0" err="1">
                <a:latin typeface="Arial" panose="020B0604020202020204" pitchFamily="34" charset="0"/>
                <a:cs typeface="Arial" panose="020B0604020202020204" pitchFamily="34" charset="0"/>
              </a:rPr>
              <a:t>StDev</a:t>
            </a:r>
            <a:r>
              <a:rPr lang="en-GB" sz="1800" dirty="0">
                <a:latin typeface="Arial" panose="020B0604020202020204" pitchFamily="34" charset="0"/>
                <a:cs typeface="Arial" panose="020B0604020202020204" pitchFamily="34" charset="0"/>
              </a:rPr>
              <a:t>) defines the variance or ‘decay’ of the gaussian curve. It peaks at the </a:t>
            </a:r>
            <a:r>
              <a:rPr lang="en-GB" sz="1800" dirty="0" err="1">
                <a:latin typeface="Arial" panose="020B0604020202020204" pitchFamily="34" charset="0"/>
                <a:cs typeface="Arial" panose="020B0604020202020204" pitchFamily="34" charset="0"/>
              </a:rPr>
              <a:t>center</a:t>
            </a:r>
            <a:r>
              <a:rPr lang="en-GB" sz="1800" dirty="0">
                <a:latin typeface="Arial" panose="020B0604020202020204" pitchFamily="34" charset="0"/>
                <a:cs typeface="Arial" panose="020B0604020202020204" pitchFamily="34" charset="0"/>
              </a:rPr>
              <a:t> and decays as you move away. The bigger the sigma the slower the decay.</a:t>
            </a:r>
          </a:p>
        </p:txBody>
      </p:sp>
      <p:pic>
        <p:nvPicPr>
          <p:cNvPr id="3074" name="Picture 2">
            <a:extLst>
              <a:ext uri="{FF2B5EF4-FFF2-40B4-BE49-F238E27FC236}">
                <a16:creationId xmlns:a16="http://schemas.microsoft.com/office/drawing/2014/main" id="{1E47DDA0-A16C-41E0-B77D-DDF319AA6F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5400" y="304800"/>
            <a:ext cx="3014081" cy="6019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2D Gaussian function">
            <a:extLst>
              <a:ext uri="{FF2B5EF4-FFF2-40B4-BE49-F238E27FC236}">
                <a16:creationId xmlns:a16="http://schemas.microsoft.com/office/drawing/2014/main" id="{BDC4E327-4AF6-47D0-AC3D-4B8FA294A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38" y="4267200"/>
            <a:ext cx="3694233" cy="19397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window, sitting, photo&#10;&#10;Description automatically generated">
            <a:extLst>
              <a:ext uri="{FF2B5EF4-FFF2-40B4-BE49-F238E27FC236}">
                <a16:creationId xmlns:a16="http://schemas.microsoft.com/office/drawing/2014/main" id="{37BA155F-F792-4FC1-A15C-592232129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079" y="4385540"/>
            <a:ext cx="5324475" cy="1703024"/>
          </a:xfrm>
          <a:prstGeom prst="rect">
            <a:avLst/>
          </a:prstGeom>
        </p:spPr>
      </p:pic>
    </p:spTree>
    <p:extLst>
      <p:ext uri="{BB962C8B-B14F-4D97-AF65-F5344CB8AC3E}">
        <p14:creationId xmlns:p14="http://schemas.microsoft.com/office/powerpoint/2010/main" val="353311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F7C5A823-0DBD-44DC-AE26-A179085592B0}"/>
              </a:ext>
            </a:extLst>
          </p:cNvPr>
          <p:cNvSpPr>
            <a:spLocks noGrp="1" noChangeArrowheads="1"/>
          </p:cNvSpPr>
          <p:nvPr>
            <p:ph type="title"/>
          </p:nvPr>
        </p:nvSpPr>
        <p:spPr>
          <a:xfrm>
            <a:off x="533400" y="-304800"/>
            <a:ext cx="10820400" cy="1143000"/>
          </a:xfrm>
        </p:spPr>
        <p:txBody>
          <a:bodyPr/>
          <a:lstStyle/>
          <a:p>
            <a:r>
              <a:rPr lang="en-US" altLang="en-US" dirty="0"/>
              <a:t>Python OpenCV built-in gaussian blur function</a:t>
            </a:r>
          </a:p>
        </p:txBody>
      </p:sp>
      <p:sp>
        <p:nvSpPr>
          <p:cNvPr id="2" name="Content Placeholder 1"/>
          <p:cNvSpPr>
            <a:spLocks noGrp="1"/>
          </p:cNvSpPr>
          <p:nvPr>
            <p:ph idx="1"/>
          </p:nvPr>
        </p:nvSpPr>
        <p:spPr>
          <a:xfrm>
            <a:off x="838200" y="1371600"/>
            <a:ext cx="10135793" cy="5181600"/>
          </a:xfrm>
        </p:spPr>
        <p:txBody>
          <a:bodyPr>
            <a:normAutofit/>
          </a:bodyPr>
          <a:lstStyle/>
          <a:p>
            <a:pPr marL="0" indent="0">
              <a:buNone/>
            </a:pPr>
            <a:endParaRPr lang="en-GB" sz="3200" b="1" i="1" dirty="0"/>
          </a:p>
          <a:p>
            <a:pPr marL="0" indent="0">
              <a:buNone/>
            </a:pPr>
            <a:endParaRPr lang="en-GB" b="1" i="1" dirty="0"/>
          </a:p>
          <a:p>
            <a:pPr marL="0" indent="0">
              <a:buNone/>
            </a:pPr>
            <a:r>
              <a:rPr lang="en-GB" dirty="0"/>
              <a:t>Where :</a:t>
            </a:r>
          </a:p>
          <a:p>
            <a:pPr marL="0" indent="0">
              <a:buNone/>
            </a:pPr>
            <a:r>
              <a:rPr lang="en-GB" dirty="0" err="1"/>
              <a:t>src</a:t>
            </a:r>
            <a:r>
              <a:rPr lang="en-GB" dirty="0"/>
              <a:t>- image to blur.</a:t>
            </a:r>
          </a:p>
          <a:p>
            <a:pPr marL="0" indent="0">
              <a:buNone/>
            </a:pPr>
            <a:r>
              <a:rPr lang="en-GB" dirty="0" err="1"/>
              <a:t>ksize</a:t>
            </a:r>
            <a:r>
              <a:rPr lang="en-GB" dirty="0"/>
              <a:t> – Kernel size (5x5, 15x15). Has to be in odd numbers.</a:t>
            </a:r>
          </a:p>
          <a:p>
            <a:pPr marL="0" indent="0">
              <a:buNone/>
            </a:pPr>
            <a:r>
              <a:rPr lang="en-GB" dirty="0" err="1"/>
              <a:t>sigmaX</a:t>
            </a:r>
            <a:r>
              <a:rPr lang="en-GB" dirty="0"/>
              <a:t> and </a:t>
            </a:r>
            <a:r>
              <a:rPr lang="en-GB" dirty="0" err="1"/>
              <a:t>sigmY</a:t>
            </a:r>
            <a:r>
              <a:rPr lang="en-GB" dirty="0"/>
              <a:t> – Standard deviation for decay of curve. </a:t>
            </a:r>
            <a:br>
              <a:rPr lang="en-GB" dirty="0"/>
            </a:br>
            <a:r>
              <a:rPr lang="en-GB" dirty="0"/>
              <a:t>	   	             Larger value = slower decay</a:t>
            </a:r>
            <a:endParaRPr lang="en-GB" b="1" i="1" dirty="0"/>
          </a:p>
          <a:p>
            <a:pPr marL="0" indent="0">
              <a:buNone/>
            </a:pPr>
            <a:r>
              <a:rPr lang="en-GB" dirty="0"/>
              <a:t>….</a:t>
            </a:r>
          </a:p>
        </p:txBody>
      </p:sp>
      <p:sp>
        <p:nvSpPr>
          <p:cNvPr id="3" name="Rectangle 1">
            <a:extLst>
              <a:ext uri="{FF2B5EF4-FFF2-40B4-BE49-F238E27FC236}">
                <a16:creationId xmlns:a16="http://schemas.microsoft.com/office/drawing/2014/main" id="{8046389D-F734-4C28-BCDD-E29E6D70D9D4}"/>
              </a:ext>
            </a:extLst>
          </p:cNvPr>
          <p:cNvSpPr>
            <a:spLocks noChangeArrowheads="1"/>
          </p:cNvSpPr>
          <p:nvPr/>
        </p:nvSpPr>
        <p:spPr bwMode="auto">
          <a:xfrm>
            <a:off x="838940" y="1524000"/>
            <a:ext cx="10591800" cy="7078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A9B7C6"/>
                </a:solidFill>
                <a:effectLst/>
                <a:latin typeface="JetBrains Mono"/>
              </a:rPr>
              <a:t>KernelSize</a:t>
            </a:r>
            <a:r>
              <a:rPr kumimoji="0" lang="en-US" altLang="en-US" sz="2000" b="0" i="0" u="none" strike="noStrike" cap="none" normalizeH="0" baseline="0" dirty="0">
                <a:ln>
                  <a:noFill/>
                </a:ln>
                <a:solidFill>
                  <a:srgbClr val="A9B7C6"/>
                </a:solidFill>
                <a:effectLst/>
                <a:latin typeface="JetBrains Mono"/>
              </a:rPr>
              <a:t> = (</a:t>
            </a:r>
            <a:r>
              <a:rPr kumimoji="0" lang="en-US" altLang="en-US" sz="2000" b="0" i="0" u="none" strike="noStrike" cap="none" normalizeH="0" baseline="0" dirty="0">
                <a:ln>
                  <a:noFill/>
                </a:ln>
                <a:solidFill>
                  <a:srgbClr val="6897BB"/>
                </a:solidFill>
                <a:effectLst/>
                <a:latin typeface="JetBrains Mono"/>
              </a:rPr>
              <a:t>15</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a:ln>
                  <a:noFill/>
                </a:ln>
                <a:solidFill>
                  <a:srgbClr val="6897BB"/>
                </a:solidFill>
                <a:effectLst/>
                <a:latin typeface="JetBrains Mono"/>
              </a:rPr>
              <a:t>15</a:t>
            </a:r>
            <a:r>
              <a:rPr kumimoji="0" lang="en-US" altLang="en-US" sz="2000" b="0" i="0" u="none" strike="noStrike" cap="none" normalizeH="0" baseline="0" dirty="0">
                <a:ln>
                  <a:noFill/>
                </a:ln>
                <a:solidFill>
                  <a:srgbClr val="A9B7C6"/>
                </a:solidFill>
                <a:effectLst/>
                <a:latin typeface="JetBrains Mono"/>
              </a:rPr>
              <a:t>)</a:t>
            </a:r>
            <a:br>
              <a:rPr kumimoji="0" lang="en-US" altLang="en-US" sz="2000" b="0" i="0" u="none" strike="noStrike" cap="none" normalizeH="0" baseline="0" dirty="0">
                <a:ln>
                  <a:noFill/>
                </a:ln>
                <a:solidFill>
                  <a:srgbClr val="A9B7C6"/>
                </a:solidFill>
                <a:effectLst/>
                <a:latin typeface="JetBrains Mono"/>
              </a:rPr>
            </a:br>
            <a:r>
              <a:rPr kumimoji="0" lang="en-US" altLang="en-US" sz="2000" b="0" i="0" u="none" strike="noStrike" cap="none" normalizeH="0" baseline="0" dirty="0" err="1">
                <a:ln>
                  <a:noFill/>
                </a:ln>
                <a:solidFill>
                  <a:srgbClr val="A9B7C6"/>
                </a:solidFill>
                <a:effectLst/>
                <a:latin typeface="JetBrains Mono"/>
              </a:rPr>
              <a:t>GaussianBlurImg</a:t>
            </a:r>
            <a:r>
              <a:rPr kumimoji="0" lang="en-US" altLang="en-US" sz="2000" b="0" i="0" u="none" strike="noStrike" cap="none" normalizeH="0" baseline="0" dirty="0">
                <a:ln>
                  <a:noFill/>
                </a:ln>
                <a:solidFill>
                  <a:srgbClr val="A9B7C6"/>
                </a:solidFill>
                <a:effectLst/>
                <a:latin typeface="JetBrains Mono"/>
              </a:rPr>
              <a:t> = cv2.GaussianBlur(</a:t>
            </a:r>
            <a:r>
              <a:rPr kumimoji="0" lang="en-US" altLang="en-US" sz="2000" b="0" i="0" u="none" strike="noStrike" cap="none" normalizeH="0" baseline="0" dirty="0" err="1">
                <a:ln>
                  <a:noFill/>
                </a:ln>
                <a:solidFill>
                  <a:srgbClr val="AA4926"/>
                </a:solidFill>
                <a:effectLst/>
                <a:latin typeface="JetBrains Mono"/>
              </a:rPr>
              <a:t>src</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err="1">
                <a:ln>
                  <a:noFill/>
                </a:ln>
                <a:solidFill>
                  <a:srgbClr val="A9B7C6"/>
                </a:solidFill>
                <a:effectLst/>
                <a:latin typeface="JetBrains Mono"/>
              </a:rPr>
              <a:t>im_noise</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err="1">
                <a:ln>
                  <a:noFill/>
                </a:ln>
                <a:solidFill>
                  <a:srgbClr val="AA4926"/>
                </a:solidFill>
                <a:effectLst/>
                <a:latin typeface="JetBrains Mono"/>
              </a:rPr>
              <a:t>ksize</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err="1">
                <a:ln>
                  <a:noFill/>
                </a:ln>
                <a:solidFill>
                  <a:srgbClr val="A9B7C6"/>
                </a:solidFill>
                <a:effectLst/>
                <a:latin typeface="JetBrains Mono"/>
              </a:rPr>
              <a:t>KernelSize</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err="1">
                <a:ln>
                  <a:noFill/>
                </a:ln>
                <a:solidFill>
                  <a:srgbClr val="AA4926"/>
                </a:solidFill>
                <a:effectLst/>
                <a:latin typeface="JetBrains Mono"/>
              </a:rPr>
              <a:t>sigmaX</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a:ln>
                  <a:noFill/>
                </a:ln>
                <a:solidFill>
                  <a:srgbClr val="6897BB"/>
                </a:solidFill>
                <a:effectLst/>
                <a:latin typeface="JetBrains Mono"/>
              </a:rPr>
              <a:t>0</a:t>
            </a:r>
            <a:r>
              <a:rPr kumimoji="0" lang="en-US" altLang="en-US" sz="2000" b="0" i="0" u="none" strike="noStrike" cap="none" normalizeH="0" baseline="0" dirty="0">
                <a:ln>
                  <a:noFill/>
                </a:ln>
                <a:solidFill>
                  <a:srgbClr val="CC7832"/>
                </a:solidFill>
                <a:effectLst/>
                <a:latin typeface="JetBrains Mono"/>
              </a:rPr>
              <a:t>, </a:t>
            </a:r>
            <a:r>
              <a:rPr kumimoji="0" lang="en-US" altLang="en-US" sz="2000" b="0" i="0" u="none" strike="noStrike" cap="none" normalizeH="0" baseline="0" dirty="0" err="1">
                <a:ln>
                  <a:noFill/>
                </a:ln>
                <a:solidFill>
                  <a:srgbClr val="AA4926"/>
                </a:solidFill>
                <a:effectLst/>
                <a:latin typeface="JetBrains Mono"/>
              </a:rPr>
              <a:t>sigmaY</a:t>
            </a:r>
            <a:r>
              <a:rPr kumimoji="0" lang="en-US" altLang="en-US" sz="2000" b="0" i="0" u="none" strike="noStrike" cap="none" normalizeH="0" baseline="0" dirty="0">
                <a:ln>
                  <a:noFill/>
                </a:ln>
                <a:solidFill>
                  <a:srgbClr val="A9B7C6"/>
                </a:solidFill>
                <a:effectLst/>
                <a:latin typeface="JetBrains Mono"/>
              </a:rPr>
              <a:t>=</a:t>
            </a:r>
            <a:r>
              <a:rPr kumimoji="0" lang="en-US" altLang="en-US" sz="2000" b="0" i="0" u="none" strike="noStrike" cap="none" normalizeH="0" baseline="0" dirty="0">
                <a:ln>
                  <a:noFill/>
                </a:ln>
                <a:solidFill>
                  <a:srgbClr val="6897BB"/>
                </a:solidFill>
                <a:effectLst/>
                <a:latin typeface="JetBrains Mono"/>
              </a:rPr>
              <a:t>0</a:t>
            </a:r>
            <a:r>
              <a:rPr kumimoji="0" lang="en-US" altLang="en-US" sz="2000" b="0" i="0" u="none" strike="noStrike" cap="none" normalizeH="0" baseline="0" dirty="0">
                <a:ln>
                  <a:noFill/>
                </a:ln>
                <a:solidFill>
                  <a:srgbClr val="A9B7C6"/>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342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838200" y="116974"/>
            <a:ext cx="8229600" cy="1143000"/>
          </a:xfrm>
        </p:spPr>
        <p:txBody>
          <a:bodyPr/>
          <a:lstStyle/>
          <a:p>
            <a:r>
              <a:rPr lang="en-US" altLang="en-US" dirty="0"/>
              <a:t>Mean and Gaussian Filters</a:t>
            </a:r>
          </a:p>
        </p:txBody>
      </p:sp>
      <p:sp>
        <p:nvSpPr>
          <p:cNvPr id="3" name="Content Placeholder 2">
            <a:extLst>
              <a:ext uri="{FF2B5EF4-FFF2-40B4-BE49-F238E27FC236}">
                <a16:creationId xmlns:a16="http://schemas.microsoft.com/office/drawing/2014/main" id="{BB8BD888-39F3-4636-803D-A920DB31A49A}"/>
              </a:ext>
            </a:extLst>
          </p:cNvPr>
          <p:cNvSpPr>
            <a:spLocks noGrp="1"/>
          </p:cNvSpPr>
          <p:nvPr>
            <p:ph idx="1"/>
          </p:nvPr>
        </p:nvSpPr>
        <p:spPr>
          <a:xfrm>
            <a:off x="685800" y="1676400"/>
            <a:ext cx="10515600" cy="4267199"/>
          </a:xfrm>
        </p:spPr>
        <p:txBody>
          <a:bodyPr rtlCol="0">
            <a:noAutofit/>
          </a:bodyPr>
          <a:lstStyle/>
          <a:p>
            <a:pPr>
              <a:buFontTx/>
              <a:buChar char="-"/>
            </a:pPr>
            <a:r>
              <a:rPr lang="en-GB" sz="3200" dirty="0"/>
              <a:t>These work best with Salt &amp; Pepper Noise, and Gaussian noise</a:t>
            </a:r>
          </a:p>
          <a:p>
            <a:pPr>
              <a:buFontTx/>
              <a:buChar char="-"/>
            </a:pPr>
            <a:r>
              <a:rPr lang="en-GB" sz="3200" dirty="0"/>
              <a:t>BUT they also tend to:</a:t>
            </a:r>
          </a:p>
          <a:p>
            <a:pPr lvl="1">
              <a:buFontTx/>
              <a:buChar char="-"/>
            </a:pPr>
            <a:r>
              <a:rPr lang="en-GB" sz="3200" dirty="0"/>
              <a:t>Blur sharp edges, and</a:t>
            </a:r>
          </a:p>
          <a:p>
            <a:pPr lvl="1">
              <a:buFontTx/>
              <a:buChar char="-"/>
            </a:pPr>
            <a:r>
              <a:rPr lang="en-GB" sz="3200" dirty="0"/>
              <a:t>Destroy the very fine details in the image</a:t>
            </a:r>
          </a:p>
          <a:p>
            <a:pPr marL="274320" lvl="1" indent="0">
              <a:buNone/>
            </a:pPr>
            <a:endParaRPr lang="en-GB" sz="3200" dirty="0"/>
          </a:p>
          <a:p>
            <a:pPr marL="274320" lvl="1" indent="0">
              <a:buNone/>
            </a:pPr>
            <a:r>
              <a:rPr lang="en-GB" sz="3200" dirty="0"/>
              <a:t>They are called </a:t>
            </a:r>
            <a:r>
              <a:rPr lang="en-GB" sz="3200" b="1" dirty="0"/>
              <a:t>Linear filters </a:t>
            </a:r>
            <a:r>
              <a:rPr lang="en-GB" sz="3200" dirty="0"/>
              <a:t>(can be done by sliding the kernel)</a:t>
            </a:r>
          </a:p>
          <a:p>
            <a:pPr marL="0" indent="0">
              <a:buNone/>
            </a:pPr>
            <a:endParaRPr lang="en-GB" sz="3200" dirty="0"/>
          </a:p>
        </p:txBody>
      </p:sp>
    </p:spTree>
    <p:extLst>
      <p:ext uri="{BB962C8B-B14F-4D97-AF65-F5344CB8AC3E}">
        <p14:creationId xmlns:p14="http://schemas.microsoft.com/office/powerpoint/2010/main" val="22090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838200" y="116974"/>
            <a:ext cx="8229600" cy="1143000"/>
          </a:xfrm>
        </p:spPr>
        <p:txBody>
          <a:bodyPr/>
          <a:lstStyle/>
          <a:p>
            <a:r>
              <a:rPr lang="en-US" altLang="en-US" dirty="0"/>
              <a:t>Non-Linear Filters</a:t>
            </a:r>
          </a:p>
        </p:txBody>
      </p:sp>
      <p:sp>
        <p:nvSpPr>
          <p:cNvPr id="3" name="Content Placeholder 2">
            <a:extLst>
              <a:ext uri="{FF2B5EF4-FFF2-40B4-BE49-F238E27FC236}">
                <a16:creationId xmlns:a16="http://schemas.microsoft.com/office/drawing/2014/main" id="{BB8BD888-39F3-4636-803D-A920DB31A49A}"/>
              </a:ext>
            </a:extLst>
          </p:cNvPr>
          <p:cNvSpPr>
            <a:spLocks noGrp="1"/>
          </p:cNvSpPr>
          <p:nvPr>
            <p:ph idx="1"/>
          </p:nvPr>
        </p:nvSpPr>
        <p:spPr>
          <a:xfrm>
            <a:off x="685800" y="1676400"/>
            <a:ext cx="10515600" cy="4267199"/>
          </a:xfrm>
        </p:spPr>
        <p:txBody>
          <a:bodyPr rtlCol="0">
            <a:noAutofit/>
          </a:bodyPr>
          <a:lstStyle/>
          <a:p>
            <a:pPr>
              <a:buFontTx/>
              <a:buChar char="-"/>
            </a:pPr>
            <a:r>
              <a:rPr lang="en-GB" sz="3200" dirty="0"/>
              <a:t>Advantage over linear filters</a:t>
            </a:r>
          </a:p>
          <a:p>
            <a:pPr>
              <a:buFontTx/>
              <a:buChar char="-"/>
            </a:pPr>
            <a:r>
              <a:rPr lang="en-GB" sz="3200" dirty="0"/>
              <a:t>Can preserve edges</a:t>
            </a:r>
          </a:p>
          <a:p>
            <a:pPr>
              <a:buFontTx/>
              <a:buChar char="-"/>
            </a:pPr>
            <a:r>
              <a:rPr lang="en-GB" sz="3200" dirty="0"/>
              <a:t>Can be difficult to design, but thankfully OpenCV provides ready in-built methods e.g. Bilateral filter</a:t>
            </a:r>
          </a:p>
          <a:p>
            <a:pPr marL="0" indent="0">
              <a:buNone/>
            </a:pPr>
            <a:endParaRPr lang="en-GB" sz="3200" dirty="0"/>
          </a:p>
        </p:txBody>
      </p:sp>
    </p:spTree>
    <p:extLst>
      <p:ext uri="{BB962C8B-B14F-4D97-AF65-F5344CB8AC3E}">
        <p14:creationId xmlns:p14="http://schemas.microsoft.com/office/powerpoint/2010/main" val="370173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838200" y="116974"/>
            <a:ext cx="8229600" cy="1143000"/>
          </a:xfrm>
        </p:spPr>
        <p:txBody>
          <a:bodyPr/>
          <a:lstStyle/>
          <a:p>
            <a:r>
              <a:rPr lang="en-US" altLang="en-US" dirty="0"/>
              <a:t>Median Filters</a:t>
            </a:r>
          </a:p>
        </p:txBody>
      </p:sp>
      <p:sp>
        <p:nvSpPr>
          <p:cNvPr id="3" name="Content Placeholder 2">
            <a:extLst>
              <a:ext uri="{FF2B5EF4-FFF2-40B4-BE49-F238E27FC236}">
                <a16:creationId xmlns:a16="http://schemas.microsoft.com/office/drawing/2014/main" id="{BB8BD888-39F3-4636-803D-A920DB31A49A}"/>
              </a:ext>
            </a:extLst>
          </p:cNvPr>
          <p:cNvSpPr>
            <a:spLocks noGrp="1"/>
          </p:cNvSpPr>
          <p:nvPr>
            <p:ph idx="1"/>
          </p:nvPr>
        </p:nvSpPr>
        <p:spPr>
          <a:xfrm>
            <a:off x="685800" y="1676400"/>
            <a:ext cx="10515600" cy="4267199"/>
          </a:xfrm>
        </p:spPr>
        <p:txBody>
          <a:bodyPr rtlCol="0">
            <a:noAutofit/>
          </a:bodyPr>
          <a:lstStyle/>
          <a:p>
            <a:pPr>
              <a:buFontTx/>
              <a:buChar char="-"/>
            </a:pPr>
            <a:r>
              <a:rPr lang="en-GB" sz="3200" dirty="0"/>
              <a:t>A relatively simple non-linear filter</a:t>
            </a:r>
          </a:p>
          <a:p>
            <a:pPr>
              <a:buFontTx/>
              <a:buChar char="-"/>
            </a:pPr>
            <a:r>
              <a:rPr lang="en-GB" sz="3200" dirty="0"/>
              <a:t>The </a:t>
            </a:r>
            <a:r>
              <a:rPr lang="en-GB" sz="3200" b="1" dirty="0"/>
              <a:t>median filter</a:t>
            </a:r>
            <a:r>
              <a:rPr lang="en-GB" sz="3200" dirty="0"/>
              <a:t> considers each pixel in the image in turn and looks at its nearby neighbours to decide whether or not it is representative of its surroundings. Instead of simply replacing the pixel value with the mean of neighbouring pixel values, it replaces it with the </a:t>
            </a:r>
            <a:r>
              <a:rPr lang="en-GB" sz="3200" b="1" dirty="0"/>
              <a:t>median </a:t>
            </a:r>
            <a:r>
              <a:rPr lang="en-GB" sz="3200" dirty="0"/>
              <a:t>(middle) of those values.</a:t>
            </a:r>
          </a:p>
        </p:txBody>
      </p:sp>
    </p:spTree>
    <p:extLst>
      <p:ext uri="{BB962C8B-B14F-4D97-AF65-F5344CB8AC3E}">
        <p14:creationId xmlns:p14="http://schemas.microsoft.com/office/powerpoint/2010/main" val="207545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7A81-DDDC-4CE0-8F88-5447CBFEDEDC}"/>
              </a:ext>
            </a:extLst>
          </p:cNvPr>
          <p:cNvSpPr>
            <a:spLocks noGrp="1"/>
          </p:cNvSpPr>
          <p:nvPr>
            <p:ph type="title"/>
          </p:nvPr>
        </p:nvSpPr>
        <p:spPr/>
        <p:txBody>
          <a:bodyPr/>
          <a:lstStyle/>
          <a:p>
            <a:r>
              <a:rPr lang="en-GB" dirty="0"/>
              <a:t>Bilateral filter</a:t>
            </a:r>
          </a:p>
        </p:txBody>
      </p:sp>
      <p:sp>
        <p:nvSpPr>
          <p:cNvPr id="3" name="Content Placeholder 2">
            <a:extLst>
              <a:ext uri="{FF2B5EF4-FFF2-40B4-BE49-F238E27FC236}">
                <a16:creationId xmlns:a16="http://schemas.microsoft.com/office/drawing/2014/main" id="{D87CE4C6-D503-41A4-9B8F-C6F7FC25AEEC}"/>
              </a:ext>
            </a:extLst>
          </p:cNvPr>
          <p:cNvSpPr>
            <a:spLocks noGrp="1"/>
          </p:cNvSpPr>
          <p:nvPr>
            <p:ph idx="1"/>
          </p:nvPr>
        </p:nvSpPr>
        <p:spPr>
          <a:xfrm>
            <a:off x="1497409" y="1519237"/>
            <a:ext cx="9146382" cy="4267200"/>
          </a:xfrm>
        </p:spPr>
        <p:txBody>
          <a:bodyPr/>
          <a:lstStyle/>
          <a:p>
            <a:r>
              <a:rPr lang="en-US" b="0" i="0" dirty="0">
                <a:effectLst/>
                <a:latin typeface="arial" panose="020B0604020202020204" pitchFamily="34" charset="0"/>
              </a:rPr>
              <a:t>A </a:t>
            </a:r>
            <a:r>
              <a:rPr lang="en-US" b="1" i="0" dirty="0">
                <a:effectLst/>
                <a:latin typeface="arial" panose="020B0604020202020204" pitchFamily="34" charset="0"/>
              </a:rPr>
              <a:t>bilateral filter</a:t>
            </a:r>
            <a:r>
              <a:rPr lang="en-US" b="0" i="0" dirty="0">
                <a:effectLst/>
                <a:latin typeface="arial" panose="020B0604020202020204" pitchFamily="34" charset="0"/>
              </a:rPr>
              <a:t> is a non-linear, edge-preserving, and noise-reducing smoothing </a:t>
            </a:r>
            <a:r>
              <a:rPr lang="en-US" b="1" i="0" dirty="0">
                <a:effectLst/>
                <a:latin typeface="arial" panose="020B0604020202020204" pitchFamily="34" charset="0"/>
              </a:rPr>
              <a:t>filter</a:t>
            </a:r>
            <a:r>
              <a:rPr lang="en-US" b="0" i="0" dirty="0">
                <a:effectLst/>
                <a:latin typeface="arial" panose="020B0604020202020204" pitchFamily="34" charset="0"/>
              </a:rPr>
              <a:t> for images. It replaces the intensity of each pixel with a weighted average of intensity values from nearby pixels. This weight can be based on a Gaussian distribution.</a:t>
            </a:r>
          </a:p>
          <a:p>
            <a:r>
              <a:rPr lang="en-US" b="1" i="0" dirty="0">
                <a:effectLst/>
                <a:latin typeface="Lato"/>
              </a:rPr>
              <a:t>cv2.bilateralFilter()</a:t>
            </a:r>
            <a:r>
              <a:rPr lang="en-US" b="0" i="0" dirty="0">
                <a:effectLst/>
                <a:latin typeface="Lato"/>
              </a:rPr>
              <a:t>, is highly effective at noise removal while preserving edges. </a:t>
            </a:r>
            <a:endParaRPr lang="en-GB" dirty="0"/>
          </a:p>
        </p:txBody>
      </p:sp>
      <p:pic>
        <p:nvPicPr>
          <p:cNvPr id="1026" name="Picture 2" descr="Bilateral Filtering">
            <a:extLst>
              <a:ext uri="{FF2B5EF4-FFF2-40B4-BE49-F238E27FC236}">
                <a16:creationId xmlns:a16="http://schemas.microsoft.com/office/drawing/2014/main" id="{298D8112-6D87-4AB4-91C4-F1EFBCA8D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4031192"/>
            <a:ext cx="61722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3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838200" y="116974"/>
            <a:ext cx="8229600" cy="1143000"/>
          </a:xfrm>
        </p:spPr>
        <p:txBody>
          <a:bodyPr/>
          <a:lstStyle/>
          <a:p>
            <a:r>
              <a:rPr lang="en-US" altLang="en-US" dirty="0"/>
              <a:t>Worksheet Intro</a:t>
            </a:r>
          </a:p>
        </p:txBody>
      </p:sp>
      <p:sp>
        <p:nvSpPr>
          <p:cNvPr id="3" name="Content Placeholder 2">
            <a:extLst>
              <a:ext uri="{FF2B5EF4-FFF2-40B4-BE49-F238E27FC236}">
                <a16:creationId xmlns:a16="http://schemas.microsoft.com/office/drawing/2014/main" id="{BB8BD888-39F3-4636-803D-A920DB31A49A}"/>
              </a:ext>
            </a:extLst>
          </p:cNvPr>
          <p:cNvSpPr>
            <a:spLocks noGrp="1"/>
          </p:cNvSpPr>
          <p:nvPr>
            <p:ph idx="1"/>
          </p:nvPr>
        </p:nvSpPr>
        <p:spPr>
          <a:xfrm>
            <a:off x="685800" y="1676401"/>
            <a:ext cx="10515600" cy="762000"/>
          </a:xfrm>
        </p:spPr>
        <p:txBody>
          <a:bodyPr rtlCol="0">
            <a:noAutofit/>
          </a:bodyPr>
          <a:lstStyle/>
          <a:p>
            <a:pPr marL="0" indent="0">
              <a:buNone/>
            </a:pPr>
            <a:r>
              <a:rPr lang="en-GB" sz="3200" dirty="0"/>
              <a:t>Use an image with salt &amp; pepper noise and apply the 3 different types of noise removal techniques we learnt about.</a:t>
            </a:r>
          </a:p>
          <a:p>
            <a:pPr marL="0" indent="0">
              <a:buNone/>
            </a:pPr>
            <a:r>
              <a:rPr lang="en-GB" sz="3200" dirty="0"/>
              <a:t>Display the results labelled and in a single figure, to enable comparison.</a:t>
            </a:r>
          </a:p>
        </p:txBody>
      </p:sp>
    </p:spTree>
    <p:extLst>
      <p:ext uri="{BB962C8B-B14F-4D97-AF65-F5344CB8AC3E}">
        <p14:creationId xmlns:p14="http://schemas.microsoft.com/office/powerpoint/2010/main" val="316493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95800" y="2667000"/>
            <a:ext cx="5709285" cy="873957"/>
          </a:xfrm>
          <a:prstGeom prst="rect">
            <a:avLst/>
          </a:prstGeom>
        </p:spPr>
        <p:txBody>
          <a:bodyPr vert="horz" wrap="square" lIns="0" tIns="12065" rIns="0" bIns="0" rtlCol="0">
            <a:spAutoFit/>
          </a:bodyPr>
          <a:lstStyle/>
          <a:p>
            <a:pPr marL="12700">
              <a:lnSpc>
                <a:spcPct val="100000"/>
              </a:lnSpc>
              <a:spcBef>
                <a:spcPts val="95"/>
              </a:spcBef>
            </a:pPr>
            <a:r>
              <a:rPr sz="4000" spc="-5" dirty="0"/>
              <a:t>Questi</a:t>
            </a:r>
            <a:r>
              <a:rPr sz="4000" dirty="0"/>
              <a:t>o</a:t>
            </a:r>
            <a:r>
              <a:rPr sz="4000" spc="-10" dirty="0"/>
              <a:t>ns?</a:t>
            </a:r>
            <a:br>
              <a:rPr lang="en-GB" sz="4000" spc="-10" dirty="0"/>
            </a:br>
            <a:endParaRPr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838200" y="116974"/>
            <a:ext cx="8229600" cy="1143000"/>
          </a:xfrm>
        </p:spPr>
        <p:txBody>
          <a:bodyPr/>
          <a:lstStyle/>
          <a:p>
            <a:r>
              <a:rPr lang="en-US" altLang="en-US" dirty="0"/>
              <a:t>What is noise?</a:t>
            </a:r>
          </a:p>
        </p:txBody>
      </p:sp>
      <p:sp>
        <p:nvSpPr>
          <p:cNvPr id="3" name="Content Placeholder 2">
            <a:extLst>
              <a:ext uri="{FF2B5EF4-FFF2-40B4-BE49-F238E27FC236}">
                <a16:creationId xmlns:a16="http://schemas.microsoft.com/office/drawing/2014/main" id="{BB8BD888-39F3-4636-803D-A920DB31A49A}"/>
              </a:ext>
            </a:extLst>
          </p:cNvPr>
          <p:cNvSpPr>
            <a:spLocks noGrp="1"/>
          </p:cNvSpPr>
          <p:nvPr>
            <p:ph idx="1"/>
          </p:nvPr>
        </p:nvSpPr>
        <p:spPr>
          <a:xfrm>
            <a:off x="1371600" y="1828800"/>
            <a:ext cx="9144000" cy="4343400"/>
          </a:xfrm>
        </p:spPr>
        <p:txBody>
          <a:bodyPr rtlCol="0">
            <a:normAutofit/>
          </a:bodyPr>
          <a:lstStyle/>
          <a:p>
            <a:pPr marL="0" indent="0">
              <a:buNone/>
            </a:pPr>
            <a:r>
              <a:rPr lang="en-GB" sz="3600" dirty="0"/>
              <a:t>Image noise is random (usually unwanted) variation of brightness or colour information in the images captured. It is degradation in image signal and may be caused by several factors, e.g. by long exposures because of the heat produced by the image sensor in the camera.</a:t>
            </a:r>
          </a:p>
        </p:txBody>
      </p:sp>
    </p:spTree>
    <p:extLst>
      <p:ext uri="{BB962C8B-B14F-4D97-AF65-F5344CB8AC3E}">
        <p14:creationId xmlns:p14="http://schemas.microsoft.com/office/powerpoint/2010/main" val="24926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457200" y="152400"/>
            <a:ext cx="9372600" cy="1143000"/>
          </a:xfrm>
        </p:spPr>
        <p:txBody>
          <a:bodyPr/>
          <a:lstStyle/>
          <a:p>
            <a:r>
              <a:rPr lang="en-US" altLang="en-US" dirty="0"/>
              <a:t>Noise Type 1: Salt and Pepper</a:t>
            </a:r>
          </a:p>
        </p:txBody>
      </p:sp>
      <p:sp>
        <p:nvSpPr>
          <p:cNvPr id="4" name="Rectangle 3"/>
          <p:cNvSpPr/>
          <p:nvPr/>
        </p:nvSpPr>
        <p:spPr>
          <a:xfrm>
            <a:off x="914400" y="1981200"/>
            <a:ext cx="6096000" cy="3108543"/>
          </a:xfrm>
          <a:prstGeom prst="rect">
            <a:avLst/>
          </a:prstGeom>
        </p:spPr>
        <p:txBody>
          <a:bodyPr>
            <a:spAutoFit/>
          </a:bodyPr>
          <a:lstStyle/>
          <a:p>
            <a:r>
              <a:rPr lang="en-GB" sz="2800" dirty="0"/>
              <a:t>The effect is similar to sprinkling white and black dots – salt and pepper – all over the image.</a:t>
            </a:r>
          </a:p>
          <a:p>
            <a:endParaRPr lang="en-GB" sz="2800" dirty="0"/>
          </a:p>
          <a:p>
            <a:r>
              <a:rPr lang="en-GB" sz="2800" dirty="0"/>
              <a:t>One example where salt and pepper noise arises is in transmitting images over noisy digital links. </a:t>
            </a:r>
            <a:endParaRPr lang="en-GB" sz="2800" b="0" dirty="0">
              <a:effectLst/>
            </a:endParaRPr>
          </a:p>
        </p:txBody>
      </p:sp>
      <p:pic>
        <p:nvPicPr>
          <p:cNvPr id="2052" name="Picture 4" descr="Image result for salt and pepper no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624304"/>
            <a:ext cx="36576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05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457200" y="152400"/>
            <a:ext cx="9372600" cy="1143000"/>
          </a:xfrm>
        </p:spPr>
        <p:txBody>
          <a:bodyPr/>
          <a:lstStyle/>
          <a:p>
            <a:r>
              <a:rPr lang="en-US" altLang="en-US" dirty="0"/>
              <a:t>Noise Type 2: Gaussian Noise</a:t>
            </a:r>
          </a:p>
        </p:txBody>
      </p:sp>
      <p:sp>
        <p:nvSpPr>
          <p:cNvPr id="4" name="Rectangle 3"/>
          <p:cNvSpPr/>
          <p:nvPr/>
        </p:nvSpPr>
        <p:spPr>
          <a:xfrm>
            <a:off x="762000" y="1811923"/>
            <a:ext cx="6096000" cy="3970318"/>
          </a:xfrm>
          <a:prstGeom prst="rect">
            <a:avLst/>
          </a:prstGeom>
        </p:spPr>
        <p:txBody>
          <a:bodyPr>
            <a:spAutoFit/>
          </a:bodyPr>
          <a:lstStyle/>
          <a:p>
            <a:r>
              <a:rPr lang="en-GB" sz="2800" dirty="0"/>
              <a:t>This type of noise adds more noise to the </a:t>
            </a:r>
            <a:r>
              <a:rPr lang="en-GB" sz="2800" dirty="0" err="1"/>
              <a:t>midtones</a:t>
            </a:r>
            <a:r>
              <a:rPr lang="en-GB" sz="2800" dirty="0"/>
              <a:t> and less noise to the shadows and highlight regions of the image.</a:t>
            </a:r>
          </a:p>
          <a:p>
            <a:endParaRPr lang="en-GB" sz="2800" b="0" dirty="0">
              <a:effectLst/>
            </a:endParaRPr>
          </a:p>
          <a:p>
            <a:r>
              <a:rPr lang="en-GB" sz="2800" dirty="0"/>
              <a:t>Principal sources of </a:t>
            </a:r>
            <a:r>
              <a:rPr lang="en-GB" sz="2800" b="1" dirty="0"/>
              <a:t>Gaussian noise</a:t>
            </a:r>
            <a:r>
              <a:rPr lang="en-GB" sz="2800" dirty="0"/>
              <a:t> in digital images arise during acquisition e.g. sensor </a:t>
            </a:r>
            <a:r>
              <a:rPr lang="en-GB" sz="2800" b="1" dirty="0"/>
              <a:t>noise caused</a:t>
            </a:r>
            <a:r>
              <a:rPr lang="en-GB" sz="2800" dirty="0"/>
              <a:t> by poor illumination and/or high temperature</a:t>
            </a:r>
            <a:endParaRPr lang="en-GB" sz="2800" b="0" dirty="0">
              <a:effectLst/>
            </a:endParaRPr>
          </a:p>
        </p:txBody>
      </p:sp>
      <p:pic>
        <p:nvPicPr>
          <p:cNvPr id="3074" name="Picture 2" descr="https://homepages.inf.ed.ac.uk/rbf/HIPR2/images/che1noi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836504"/>
            <a:ext cx="43434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2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457200" y="152400"/>
            <a:ext cx="9372600" cy="1143000"/>
          </a:xfrm>
        </p:spPr>
        <p:txBody>
          <a:bodyPr/>
          <a:lstStyle/>
          <a:p>
            <a:r>
              <a:rPr lang="en-US" altLang="en-US" dirty="0"/>
              <a:t>Noise Type 3: Speckle noise</a:t>
            </a:r>
          </a:p>
        </p:txBody>
      </p:sp>
      <p:sp>
        <p:nvSpPr>
          <p:cNvPr id="4" name="Rectangle 3"/>
          <p:cNvSpPr/>
          <p:nvPr/>
        </p:nvSpPr>
        <p:spPr>
          <a:xfrm>
            <a:off x="762000" y="1811923"/>
            <a:ext cx="6096000" cy="3108543"/>
          </a:xfrm>
          <a:prstGeom prst="rect">
            <a:avLst/>
          </a:prstGeom>
        </p:spPr>
        <p:txBody>
          <a:bodyPr>
            <a:spAutoFit/>
          </a:bodyPr>
          <a:lstStyle/>
          <a:p>
            <a:r>
              <a:rPr lang="en-GB" sz="2800" dirty="0"/>
              <a:t>Random values multiplied by pixel values in an image.</a:t>
            </a:r>
          </a:p>
          <a:p>
            <a:endParaRPr lang="en-GB" sz="2800" b="0" dirty="0">
              <a:effectLst/>
            </a:endParaRPr>
          </a:p>
          <a:p>
            <a:r>
              <a:rPr lang="en-GB" sz="2800" dirty="0"/>
              <a:t>Very evident in medical ultrasound images. Images obtained by such imaging system suffer from an interference phenomenon.</a:t>
            </a:r>
            <a:endParaRPr lang="en-GB" sz="2800" b="0" dirty="0">
              <a:effectLst/>
            </a:endParaRPr>
          </a:p>
        </p:txBody>
      </p:sp>
      <p:pic>
        <p:nvPicPr>
          <p:cNvPr id="4098" name="Picture 2" descr="Image result for speckle no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1818850"/>
            <a:ext cx="4057650" cy="317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86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457200" y="152400"/>
            <a:ext cx="9372600" cy="1143000"/>
          </a:xfrm>
        </p:spPr>
        <p:txBody>
          <a:bodyPr/>
          <a:lstStyle/>
          <a:p>
            <a:r>
              <a:rPr lang="en-US" altLang="en-US" dirty="0"/>
              <a:t>Generating Noise</a:t>
            </a:r>
          </a:p>
        </p:txBody>
      </p:sp>
      <p:sp>
        <p:nvSpPr>
          <p:cNvPr id="4" name="Rectangle 3"/>
          <p:cNvSpPr/>
          <p:nvPr/>
        </p:nvSpPr>
        <p:spPr>
          <a:xfrm>
            <a:off x="762000" y="1811923"/>
            <a:ext cx="10515600" cy="3477875"/>
          </a:xfrm>
          <a:prstGeom prst="rect">
            <a:avLst/>
          </a:prstGeom>
        </p:spPr>
        <p:txBody>
          <a:bodyPr wrap="square">
            <a:spAutoFit/>
          </a:bodyPr>
          <a:lstStyle/>
          <a:p>
            <a:r>
              <a:rPr lang="en-GB" sz="2800" dirty="0"/>
              <a:t>Use an image and try to generate random noise. Display next to each other to better appreciate the differences. The code we need is:</a:t>
            </a:r>
          </a:p>
          <a:p>
            <a:endParaRPr lang="en-GB" sz="3600" b="1" dirty="0"/>
          </a:p>
          <a:p>
            <a:r>
              <a:rPr lang="en-GB" sz="3600" b="1" dirty="0"/>
              <a:t>cv2.randn(</a:t>
            </a:r>
            <a:r>
              <a:rPr lang="en-GB" sz="3600" b="1" dirty="0" err="1"/>
              <a:t>im,mean,sigma</a:t>
            </a:r>
            <a:r>
              <a:rPr lang="en-GB" sz="3600" b="1" dirty="0"/>
              <a:t>) </a:t>
            </a:r>
            <a:r>
              <a:rPr lang="en-GB" sz="2000" b="1" dirty="0"/>
              <a:t># create the random distribution</a:t>
            </a:r>
          </a:p>
          <a:p>
            <a:r>
              <a:rPr lang="en-GB" sz="3600" b="1" dirty="0" err="1"/>
              <a:t>im_noise</a:t>
            </a:r>
            <a:r>
              <a:rPr lang="en-GB" sz="3600" b="1" dirty="0"/>
              <a:t> = cv2.add(</a:t>
            </a:r>
            <a:r>
              <a:rPr lang="en-GB" sz="3600" b="1" dirty="0" err="1"/>
              <a:t>img</a:t>
            </a:r>
            <a:r>
              <a:rPr lang="en-GB" sz="3600" b="1" dirty="0"/>
              <a:t>, </a:t>
            </a:r>
            <a:r>
              <a:rPr lang="en-GB" sz="3600" b="1" dirty="0" err="1"/>
              <a:t>im</a:t>
            </a:r>
            <a:r>
              <a:rPr lang="en-GB" sz="3600" b="1" dirty="0"/>
              <a:t>) </a:t>
            </a:r>
            <a:r>
              <a:rPr lang="en-US" sz="2000" b="1" dirty="0"/>
              <a:t># add the noise to the original image</a:t>
            </a:r>
            <a:endParaRPr lang="en-GB" sz="2000" b="1" dirty="0"/>
          </a:p>
          <a:p>
            <a:endParaRPr lang="en-GB" sz="2800" b="0" dirty="0">
              <a:effectLst/>
            </a:endParaRPr>
          </a:p>
          <a:p>
            <a:endParaRPr lang="en-GB" sz="2800" b="0" dirty="0">
              <a:effectLst/>
            </a:endParaRPr>
          </a:p>
        </p:txBody>
      </p:sp>
    </p:spTree>
    <p:extLst>
      <p:ext uri="{BB962C8B-B14F-4D97-AF65-F5344CB8AC3E}">
        <p14:creationId xmlns:p14="http://schemas.microsoft.com/office/powerpoint/2010/main" val="106138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838200" y="116974"/>
            <a:ext cx="8229600" cy="1143000"/>
          </a:xfrm>
        </p:spPr>
        <p:txBody>
          <a:bodyPr/>
          <a:lstStyle/>
          <a:p>
            <a:r>
              <a:rPr lang="en-US" altLang="en-US" dirty="0"/>
              <a:t>Solutions?</a:t>
            </a:r>
          </a:p>
        </p:txBody>
      </p:sp>
      <p:sp>
        <p:nvSpPr>
          <p:cNvPr id="3" name="Content Placeholder 2">
            <a:extLst>
              <a:ext uri="{FF2B5EF4-FFF2-40B4-BE49-F238E27FC236}">
                <a16:creationId xmlns:a16="http://schemas.microsoft.com/office/drawing/2014/main" id="{BB8BD888-39F3-4636-803D-A920DB31A49A}"/>
              </a:ext>
            </a:extLst>
          </p:cNvPr>
          <p:cNvSpPr>
            <a:spLocks noGrp="1"/>
          </p:cNvSpPr>
          <p:nvPr>
            <p:ph idx="1"/>
          </p:nvPr>
        </p:nvSpPr>
        <p:spPr>
          <a:xfrm>
            <a:off x="685800" y="1676400"/>
            <a:ext cx="10515600" cy="4267199"/>
          </a:xfrm>
        </p:spPr>
        <p:txBody>
          <a:bodyPr rtlCol="0">
            <a:noAutofit/>
          </a:bodyPr>
          <a:lstStyle/>
          <a:p>
            <a:pPr marL="0" indent="0">
              <a:buNone/>
            </a:pPr>
            <a:r>
              <a:rPr lang="en-GB" sz="2800" dirty="0"/>
              <a:t>Image Restoration – how do we restore the image? i.e. how do we remove the noise?</a:t>
            </a:r>
          </a:p>
          <a:p>
            <a:pPr marL="0" indent="0">
              <a:buNone/>
            </a:pPr>
            <a:r>
              <a:rPr lang="en-GB" sz="2800" dirty="0"/>
              <a:t>Usually we know what type of errors to expect and the type of noise on the image; hence, we can choose the most appropriate method for reducing the effects</a:t>
            </a:r>
          </a:p>
          <a:p>
            <a:pPr marL="0" indent="0">
              <a:buNone/>
            </a:pPr>
            <a:r>
              <a:rPr lang="en-GB" sz="2800" dirty="0"/>
              <a:t>Most of the time we will be dealing with Filters in order to perform such operations. Common filters are the Mean, Gaussian and Median smoothing.</a:t>
            </a:r>
          </a:p>
        </p:txBody>
      </p:sp>
    </p:spTree>
    <p:extLst>
      <p:ext uri="{BB962C8B-B14F-4D97-AF65-F5344CB8AC3E}">
        <p14:creationId xmlns:p14="http://schemas.microsoft.com/office/powerpoint/2010/main" val="11207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838200" y="116974"/>
            <a:ext cx="8229600" cy="1143000"/>
          </a:xfrm>
        </p:spPr>
        <p:txBody>
          <a:bodyPr/>
          <a:lstStyle/>
          <a:p>
            <a:r>
              <a:rPr lang="en-US" altLang="en-US" dirty="0"/>
              <a:t>Mean filter (average)</a:t>
            </a:r>
          </a:p>
        </p:txBody>
      </p:sp>
      <p:sp>
        <p:nvSpPr>
          <p:cNvPr id="3" name="Content Placeholder 2">
            <a:extLst>
              <a:ext uri="{FF2B5EF4-FFF2-40B4-BE49-F238E27FC236}">
                <a16:creationId xmlns:a16="http://schemas.microsoft.com/office/drawing/2014/main" id="{BB8BD888-39F3-4636-803D-A920DB31A49A}"/>
              </a:ext>
            </a:extLst>
          </p:cNvPr>
          <p:cNvSpPr>
            <a:spLocks noGrp="1"/>
          </p:cNvSpPr>
          <p:nvPr>
            <p:ph idx="1"/>
          </p:nvPr>
        </p:nvSpPr>
        <p:spPr>
          <a:xfrm>
            <a:off x="685800" y="1676400"/>
            <a:ext cx="10515600" cy="4267199"/>
          </a:xfrm>
        </p:spPr>
        <p:txBody>
          <a:bodyPr rtlCol="0">
            <a:noAutofit/>
          </a:bodyPr>
          <a:lstStyle/>
          <a:p>
            <a:pPr marL="0" indent="0">
              <a:buNone/>
            </a:pPr>
            <a:r>
              <a:rPr lang="en-GB" sz="2800" dirty="0"/>
              <a:t>Already covered…</a:t>
            </a:r>
          </a:p>
        </p:txBody>
      </p:sp>
      <p:pic>
        <p:nvPicPr>
          <p:cNvPr id="4" name="Picture 3">
            <a:extLst>
              <a:ext uri="{FF2B5EF4-FFF2-40B4-BE49-F238E27FC236}">
                <a16:creationId xmlns:a16="http://schemas.microsoft.com/office/drawing/2014/main" id="{60AB2DD2-3568-400D-876D-3C30D34EB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9718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B2E51362-8D85-4AFA-9CAA-D60DB96E810A}"/>
              </a:ext>
            </a:extLst>
          </p:cNvPr>
          <p:cNvSpPr txBox="1">
            <a:spLocks noChangeArrowheads="1"/>
          </p:cNvSpPr>
          <p:nvPr/>
        </p:nvSpPr>
        <p:spPr bwMode="auto">
          <a:xfrm>
            <a:off x="2743200" y="4876799"/>
            <a:ext cx="9541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Times" panose="02020603050405020304" pitchFamily="18" charset="0"/>
              </a:rPr>
              <a:t>Original</a:t>
            </a:r>
          </a:p>
        </p:txBody>
      </p:sp>
      <p:grpSp>
        <p:nvGrpSpPr>
          <p:cNvPr id="6" name="Group 5">
            <a:extLst>
              <a:ext uri="{FF2B5EF4-FFF2-40B4-BE49-F238E27FC236}">
                <a16:creationId xmlns:a16="http://schemas.microsoft.com/office/drawing/2014/main" id="{6A68E374-383E-4CAC-BA3A-89C0993C7689}"/>
              </a:ext>
            </a:extLst>
          </p:cNvPr>
          <p:cNvGrpSpPr>
            <a:grpSpLocks/>
          </p:cNvGrpSpPr>
          <p:nvPr/>
        </p:nvGrpSpPr>
        <p:grpSpPr bwMode="auto">
          <a:xfrm>
            <a:off x="5181599" y="3222624"/>
            <a:ext cx="1676400" cy="1295400"/>
            <a:chOff x="3799" y="2064"/>
            <a:chExt cx="1433" cy="1136"/>
          </a:xfrm>
        </p:grpSpPr>
        <p:grpSp>
          <p:nvGrpSpPr>
            <p:cNvPr id="11" name="Group 10">
              <a:extLst>
                <a:ext uri="{FF2B5EF4-FFF2-40B4-BE49-F238E27FC236}">
                  <a16:creationId xmlns:a16="http://schemas.microsoft.com/office/drawing/2014/main" id="{9942D53D-02F5-4923-B95B-3C8144627B20}"/>
                </a:ext>
              </a:extLst>
            </p:cNvPr>
            <p:cNvGrpSpPr>
              <a:grpSpLocks/>
            </p:cNvGrpSpPr>
            <p:nvPr/>
          </p:nvGrpSpPr>
          <p:grpSpPr bwMode="auto">
            <a:xfrm>
              <a:off x="4080" y="2064"/>
              <a:ext cx="1152" cy="1136"/>
              <a:chOff x="144" y="144"/>
              <a:chExt cx="1152" cy="1136"/>
            </a:xfrm>
          </p:grpSpPr>
          <p:sp>
            <p:nvSpPr>
              <p:cNvPr id="13" name="Rectangle 12">
                <a:extLst>
                  <a:ext uri="{FF2B5EF4-FFF2-40B4-BE49-F238E27FC236}">
                    <a16:creationId xmlns:a16="http://schemas.microsoft.com/office/drawing/2014/main" id="{9B9EA232-A6D6-458D-8820-5C57C5F3BCCF}"/>
                  </a:ext>
                </a:extLst>
              </p:cNvPr>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en-US" altLang="en-US"/>
                  <a:t>1</a:t>
                </a:r>
              </a:p>
            </p:txBody>
          </p:sp>
          <p:sp>
            <p:nvSpPr>
              <p:cNvPr id="14" name="Rectangle 13">
                <a:extLst>
                  <a:ext uri="{FF2B5EF4-FFF2-40B4-BE49-F238E27FC236}">
                    <a16:creationId xmlns:a16="http://schemas.microsoft.com/office/drawing/2014/main" id="{82F6FEC3-2CEA-4DBF-B31A-4564F4CB2237}"/>
                  </a:ext>
                </a:extLst>
              </p:cNvPr>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en-US" altLang="en-US"/>
                  <a:t>1</a:t>
                </a:r>
              </a:p>
            </p:txBody>
          </p:sp>
          <p:sp>
            <p:nvSpPr>
              <p:cNvPr id="15" name="Rectangle 14">
                <a:extLst>
                  <a:ext uri="{FF2B5EF4-FFF2-40B4-BE49-F238E27FC236}">
                    <a16:creationId xmlns:a16="http://schemas.microsoft.com/office/drawing/2014/main" id="{76EC4526-D53A-4A48-98D4-37E15B44DADB}"/>
                  </a:ext>
                </a:extLst>
              </p:cNvPr>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en-US" altLang="en-US"/>
                  <a:t>1</a:t>
                </a:r>
              </a:p>
            </p:txBody>
          </p:sp>
          <p:sp>
            <p:nvSpPr>
              <p:cNvPr id="16" name="Rectangle 15">
                <a:extLst>
                  <a:ext uri="{FF2B5EF4-FFF2-40B4-BE49-F238E27FC236}">
                    <a16:creationId xmlns:a16="http://schemas.microsoft.com/office/drawing/2014/main" id="{5B14DD94-3157-4C65-8264-671D409BABDC}"/>
                  </a:ext>
                </a:extLst>
              </p:cNvPr>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en-US" altLang="en-US"/>
                  <a:t>1</a:t>
                </a:r>
              </a:p>
            </p:txBody>
          </p:sp>
          <p:sp>
            <p:nvSpPr>
              <p:cNvPr id="17" name="Rectangle 16">
                <a:extLst>
                  <a:ext uri="{FF2B5EF4-FFF2-40B4-BE49-F238E27FC236}">
                    <a16:creationId xmlns:a16="http://schemas.microsoft.com/office/drawing/2014/main" id="{8A5F9993-5439-4005-A7A1-28940D6C0C16}"/>
                  </a:ext>
                </a:extLst>
              </p:cNvPr>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en-US" altLang="en-US"/>
                  <a:t>1</a:t>
                </a:r>
              </a:p>
            </p:txBody>
          </p:sp>
          <p:sp>
            <p:nvSpPr>
              <p:cNvPr id="18" name="Rectangle 17">
                <a:extLst>
                  <a:ext uri="{FF2B5EF4-FFF2-40B4-BE49-F238E27FC236}">
                    <a16:creationId xmlns:a16="http://schemas.microsoft.com/office/drawing/2014/main" id="{D40A5C02-3B13-4299-9F1B-459104AA83A4}"/>
                  </a:ext>
                </a:extLst>
              </p:cNvPr>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en-US" altLang="en-US"/>
                  <a:t>1</a:t>
                </a:r>
              </a:p>
            </p:txBody>
          </p:sp>
          <p:sp>
            <p:nvSpPr>
              <p:cNvPr id="19" name="Rectangle 18">
                <a:extLst>
                  <a:ext uri="{FF2B5EF4-FFF2-40B4-BE49-F238E27FC236}">
                    <a16:creationId xmlns:a16="http://schemas.microsoft.com/office/drawing/2014/main" id="{D2B2B94D-CB35-4B99-9512-09FA6096F39E}"/>
                  </a:ext>
                </a:extLst>
              </p:cNvPr>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en-US" altLang="en-US"/>
                  <a:t>1</a:t>
                </a:r>
              </a:p>
            </p:txBody>
          </p:sp>
          <p:sp>
            <p:nvSpPr>
              <p:cNvPr id="20" name="Rectangle 19">
                <a:extLst>
                  <a:ext uri="{FF2B5EF4-FFF2-40B4-BE49-F238E27FC236}">
                    <a16:creationId xmlns:a16="http://schemas.microsoft.com/office/drawing/2014/main" id="{89D91D6D-BF42-436B-B2E6-A9A610575E01}"/>
                  </a:ext>
                </a:extLst>
              </p:cNvPr>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en-US" altLang="en-US"/>
                  <a:t>1</a:t>
                </a:r>
              </a:p>
            </p:txBody>
          </p:sp>
          <p:sp>
            <p:nvSpPr>
              <p:cNvPr id="21" name="Rectangle 20">
                <a:extLst>
                  <a:ext uri="{FF2B5EF4-FFF2-40B4-BE49-F238E27FC236}">
                    <a16:creationId xmlns:a16="http://schemas.microsoft.com/office/drawing/2014/main" id="{D438FC12-D853-40AE-8A5B-5753FD5FB23E}"/>
                  </a:ext>
                </a:extLst>
              </p:cNvPr>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en-US" altLang="en-US" dirty="0"/>
                  <a:t>1</a:t>
                </a:r>
              </a:p>
            </p:txBody>
          </p:sp>
          <p:sp>
            <p:nvSpPr>
              <p:cNvPr id="22" name="Line 16">
                <a:extLst>
                  <a:ext uri="{FF2B5EF4-FFF2-40B4-BE49-F238E27FC236}">
                    <a16:creationId xmlns:a16="http://schemas.microsoft.com/office/drawing/2014/main" id="{3A5513D6-8603-4743-B702-91AF184ADC45}"/>
                  </a:ext>
                </a:extLst>
              </p:cNvPr>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3" name="Line 17">
                <a:extLst>
                  <a:ext uri="{FF2B5EF4-FFF2-40B4-BE49-F238E27FC236}">
                    <a16:creationId xmlns:a16="http://schemas.microsoft.com/office/drawing/2014/main" id="{F4247AB8-C646-4FE1-9B90-D27033DAC514}"/>
                  </a:ext>
                </a:extLst>
              </p:cNvPr>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4" name="Line 18">
                <a:extLst>
                  <a:ext uri="{FF2B5EF4-FFF2-40B4-BE49-F238E27FC236}">
                    <a16:creationId xmlns:a16="http://schemas.microsoft.com/office/drawing/2014/main" id="{A290F614-B423-4221-B142-4436929CCC16}"/>
                  </a:ext>
                </a:extLst>
              </p:cNvPr>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5" name="Line 19">
                <a:extLst>
                  <a:ext uri="{FF2B5EF4-FFF2-40B4-BE49-F238E27FC236}">
                    <a16:creationId xmlns:a16="http://schemas.microsoft.com/office/drawing/2014/main" id="{3EAD26EF-F4A7-4961-B8B3-62E85087058D}"/>
                  </a:ext>
                </a:extLst>
              </p:cNvPr>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6" name="Line 20">
                <a:extLst>
                  <a:ext uri="{FF2B5EF4-FFF2-40B4-BE49-F238E27FC236}">
                    <a16:creationId xmlns:a16="http://schemas.microsoft.com/office/drawing/2014/main" id="{A603F857-9F80-4FAB-A262-D7231AF1D8C9}"/>
                  </a:ext>
                </a:extLst>
              </p:cNvPr>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7" name="Line 21">
                <a:extLst>
                  <a:ext uri="{FF2B5EF4-FFF2-40B4-BE49-F238E27FC236}">
                    <a16:creationId xmlns:a16="http://schemas.microsoft.com/office/drawing/2014/main" id="{37A03A36-E9FD-45BB-AA54-7DC9A588B538}"/>
                  </a:ext>
                </a:extLst>
              </p:cNvPr>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8" name="Line 22">
                <a:extLst>
                  <a:ext uri="{FF2B5EF4-FFF2-40B4-BE49-F238E27FC236}">
                    <a16:creationId xmlns:a16="http://schemas.microsoft.com/office/drawing/2014/main" id="{8C71A80D-14EC-463A-BC52-39B3D7D7F57E}"/>
                  </a:ext>
                </a:extLst>
              </p:cNvPr>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9" name="Line 23">
                <a:extLst>
                  <a:ext uri="{FF2B5EF4-FFF2-40B4-BE49-F238E27FC236}">
                    <a16:creationId xmlns:a16="http://schemas.microsoft.com/office/drawing/2014/main" id="{7534C599-3182-45FE-94DD-54BC17E30E79}"/>
                  </a:ext>
                </a:extLst>
              </p:cNvPr>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pic>
          <p:nvPicPr>
            <p:cNvPr id="12" name="Picture 11" descr="txp_fig">
              <a:extLst>
                <a:ext uri="{FF2B5EF4-FFF2-40B4-BE49-F238E27FC236}">
                  <a16:creationId xmlns:a16="http://schemas.microsoft.com/office/drawing/2014/main" id="{176D3837-5930-479B-9C40-3696A65AD45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7" name="Picture 6">
            <a:extLst>
              <a:ext uri="{FF2B5EF4-FFF2-40B4-BE49-F238E27FC236}">
                <a16:creationId xmlns:a16="http://schemas.microsoft.com/office/drawing/2014/main" id="{596AD0F9-8ED5-4F50-9A3E-4F71C314C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2971799"/>
            <a:ext cx="1857375" cy="18669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26">
            <a:extLst>
              <a:ext uri="{FF2B5EF4-FFF2-40B4-BE49-F238E27FC236}">
                <a16:creationId xmlns:a16="http://schemas.microsoft.com/office/drawing/2014/main" id="{6A4AFD04-3F02-47FE-990C-FA883FC94F3C}"/>
              </a:ext>
            </a:extLst>
          </p:cNvPr>
          <p:cNvSpPr txBox="1">
            <a:spLocks noChangeArrowheads="1"/>
          </p:cNvSpPr>
          <p:nvPr/>
        </p:nvSpPr>
        <p:spPr bwMode="auto">
          <a:xfrm>
            <a:off x="7599363" y="4964113"/>
            <a:ext cx="2459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Times" panose="02020603050405020304" pitchFamily="18" charset="0"/>
              </a:rPr>
              <a:t>Blur (with a mean filter)</a:t>
            </a:r>
          </a:p>
        </p:txBody>
      </p:sp>
      <p:sp>
        <p:nvSpPr>
          <p:cNvPr id="9" name="TextBox 27">
            <a:extLst>
              <a:ext uri="{FF2B5EF4-FFF2-40B4-BE49-F238E27FC236}">
                <a16:creationId xmlns:a16="http://schemas.microsoft.com/office/drawing/2014/main" id="{5B977937-4F9E-4631-AD92-7AF26DAFAEA6}"/>
              </a:ext>
            </a:extLst>
          </p:cNvPr>
          <p:cNvSpPr txBox="1">
            <a:spLocks noChangeArrowheads="1"/>
          </p:cNvSpPr>
          <p:nvPr/>
        </p:nvSpPr>
        <p:spPr bwMode="auto">
          <a:xfrm>
            <a:off x="4343399" y="3332162"/>
            <a:ext cx="7493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8800">
                <a:latin typeface="Times New Roman" panose="02020603050405020304" pitchFamily="18" charset="0"/>
                <a:cs typeface="Times New Roman" panose="02020603050405020304" pitchFamily="18" charset="0"/>
              </a:rPr>
              <a:t>*</a:t>
            </a:r>
          </a:p>
        </p:txBody>
      </p:sp>
      <p:sp>
        <p:nvSpPr>
          <p:cNvPr id="10" name="TextBox 28">
            <a:extLst>
              <a:ext uri="{FF2B5EF4-FFF2-40B4-BE49-F238E27FC236}">
                <a16:creationId xmlns:a16="http://schemas.microsoft.com/office/drawing/2014/main" id="{1F9E33E5-C07E-4AEB-9DC1-28E15DF0A190}"/>
              </a:ext>
            </a:extLst>
          </p:cNvPr>
          <p:cNvSpPr txBox="1">
            <a:spLocks noChangeArrowheads="1"/>
          </p:cNvSpPr>
          <p:nvPr/>
        </p:nvSpPr>
        <p:spPr bwMode="auto">
          <a:xfrm>
            <a:off x="7051675" y="3276599"/>
            <a:ext cx="568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6000">
                <a:cs typeface="Times New Roman" panose="02020603050405020304" pitchFamily="18" charset="0"/>
              </a:rPr>
              <a:t>=</a:t>
            </a:r>
          </a:p>
        </p:txBody>
      </p:sp>
    </p:spTree>
    <p:extLst>
      <p:ext uri="{BB962C8B-B14F-4D97-AF65-F5344CB8AC3E}">
        <p14:creationId xmlns:p14="http://schemas.microsoft.com/office/powerpoint/2010/main" val="93718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a:extLst>
              <a:ext uri="{FF2B5EF4-FFF2-40B4-BE49-F238E27FC236}">
                <a16:creationId xmlns:a16="http://schemas.microsoft.com/office/drawing/2014/main" id="{FA0E83AB-121A-44B2-960E-F5D232847256}"/>
              </a:ext>
            </a:extLst>
          </p:cNvPr>
          <p:cNvSpPr>
            <a:spLocks noGrp="1"/>
          </p:cNvSpPr>
          <p:nvPr>
            <p:ph type="title"/>
          </p:nvPr>
        </p:nvSpPr>
        <p:spPr>
          <a:xfrm>
            <a:off x="838200" y="116974"/>
            <a:ext cx="8229600" cy="1143000"/>
          </a:xfrm>
        </p:spPr>
        <p:txBody>
          <a:bodyPr/>
          <a:lstStyle/>
          <a:p>
            <a:r>
              <a:rPr lang="en-US" altLang="en-US" dirty="0" err="1"/>
              <a:t>Guassian</a:t>
            </a:r>
            <a:r>
              <a:rPr lang="en-US" altLang="en-US" dirty="0"/>
              <a:t> filter</a:t>
            </a:r>
          </a:p>
        </p:txBody>
      </p:sp>
      <p:sp>
        <p:nvSpPr>
          <p:cNvPr id="3" name="Content Placeholder 2">
            <a:extLst>
              <a:ext uri="{FF2B5EF4-FFF2-40B4-BE49-F238E27FC236}">
                <a16:creationId xmlns:a16="http://schemas.microsoft.com/office/drawing/2014/main" id="{BB8BD888-39F3-4636-803D-A920DB31A49A}"/>
              </a:ext>
            </a:extLst>
          </p:cNvPr>
          <p:cNvSpPr>
            <a:spLocks noGrp="1"/>
          </p:cNvSpPr>
          <p:nvPr>
            <p:ph idx="1"/>
          </p:nvPr>
        </p:nvSpPr>
        <p:spPr>
          <a:xfrm>
            <a:off x="685800" y="1676401"/>
            <a:ext cx="10515600" cy="2819400"/>
          </a:xfrm>
        </p:spPr>
        <p:txBody>
          <a:bodyPr rtlCol="0">
            <a:noAutofit/>
          </a:bodyPr>
          <a:lstStyle/>
          <a:p>
            <a:pPr marL="0" indent="0">
              <a:buNone/>
            </a:pPr>
            <a:r>
              <a:rPr lang="en-GB" sz="2800" dirty="0"/>
              <a:t>Already covered…</a:t>
            </a:r>
          </a:p>
        </p:txBody>
      </p:sp>
      <p:sp>
        <p:nvSpPr>
          <p:cNvPr id="2" name="Rectangle 1"/>
          <p:cNvSpPr/>
          <p:nvPr/>
        </p:nvSpPr>
        <p:spPr>
          <a:xfrm>
            <a:off x="152400" y="2667000"/>
            <a:ext cx="11201400" cy="1200329"/>
          </a:xfrm>
          <a:prstGeom prst="rect">
            <a:avLst/>
          </a:prstGeom>
        </p:spPr>
        <p:txBody>
          <a:bodyPr wrap="square">
            <a:spAutoFit/>
          </a:bodyPr>
          <a:lstStyle/>
          <a:p>
            <a:pPr marL="450215" marR="3030855" indent="6985"/>
            <a:r>
              <a:rPr lang="en-GB" sz="2400" dirty="0" err="1">
                <a:latin typeface="+mj-lt"/>
                <a:ea typeface="Times New Roman" panose="02020603050405020304" pitchFamily="18" charset="0"/>
              </a:rPr>
              <a:t>Gaussian_kernel</a:t>
            </a:r>
            <a:r>
              <a:rPr lang="en-GB" sz="2400" dirty="0">
                <a:latin typeface="+mj-lt"/>
                <a:ea typeface="Times New Roman" panose="02020603050405020304" pitchFamily="18" charset="0"/>
              </a:rPr>
              <a:t> = 1/16 [1,2,1;</a:t>
            </a:r>
          </a:p>
          <a:p>
            <a:pPr marL="450215" marR="3030855" indent="6985"/>
            <a:r>
              <a:rPr lang="en-GB" sz="2400" dirty="0">
                <a:latin typeface="+mj-lt"/>
                <a:ea typeface="Times New Roman" panose="02020603050405020304" pitchFamily="18" charset="0"/>
              </a:rPr>
              <a:t>	              	     2,4,2;</a:t>
            </a:r>
          </a:p>
          <a:p>
            <a:pPr marL="450215" marR="3030855" indent="6985"/>
            <a:r>
              <a:rPr lang="en-GB" sz="2400" dirty="0">
                <a:latin typeface="+mj-lt"/>
                <a:ea typeface="Times New Roman" panose="02020603050405020304" pitchFamily="18" charset="0"/>
              </a:rPr>
              <a:t>	             	     1,2,1]</a:t>
            </a:r>
            <a:endParaRPr lang="en-GB" sz="2400" dirty="0">
              <a:effectLst/>
              <a:latin typeface="+mj-lt"/>
              <a:ea typeface="Times New Roman" panose="02020603050405020304" pitchFamily="18" charset="0"/>
            </a:endParaRPr>
          </a:p>
        </p:txBody>
      </p:sp>
      <p:pic>
        <p:nvPicPr>
          <p:cNvPr id="31" name="Picture 30"/>
          <p:cNvPicPr/>
          <p:nvPr/>
        </p:nvPicPr>
        <p:blipFill rotWithShape="1">
          <a:blip r:embed="rId2">
            <a:extLst>
              <a:ext uri="{28A0092B-C50C-407E-A947-70E740481C1C}">
                <a14:useLocalDpi xmlns:a14="http://schemas.microsoft.com/office/drawing/2010/main" val="0"/>
              </a:ext>
            </a:extLst>
          </a:blip>
          <a:srcRect l="51351" t="29852" r="22557" b="31133"/>
          <a:stretch/>
        </p:blipFill>
        <p:spPr bwMode="auto">
          <a:xfrm>
            <a:off x="7318749" y="1981200"/>
            <a:ext cx="3851275" cy="35813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883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ly">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Elly" id="{8D02B73F-1FF4-4652-88FA-4815247D5DEF}" vid="{17C7D0F3-AE27-41CC-96ED-A1E82136BD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E0695D6DC8E648BC0F167D77F16A6A" ma:contentTypeVersion="11" ma:contentTypeDescription="Create a new document." ma:contentTypeScope="" ma:versionID="92246fb20b5b5e5adaa289d3021b9290">
  <xsd:schema xmlns:xsd="http://www.w3.org/2001/XMLSchema" xmlns:xs="http://www.w3.org/2001/XMLSchema" xmlns:p="http://schemas.microsoft.com/office/2006/metadata/properties" xmlns:ns3="69edc15a-ce2b-429c-be4e-2f25a9c62c2c" xmlns:ns4="ab96659a-2d6c-4f12-925f-c985427daded" targetNamespace="http://schemas.microsoft.com/office/2006/metadata/properties" ma:root="true" ma:fieldsID="999dd062361cb5503a1ba6ce638f1216" ns3:_="" ns4:_="">
    <xsd:import namespace="69edc15a-ce2b-429c-be4e-2f25a9c62c2c"/>
    <xsd:import namespace="ab96659a-2d6c-4f12-925f-c985427dade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edc15a-ce2b-429c-be4e-2f25a9c62c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96659a-2d6c-4f12-925f-c985427dade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75C8B8-A33A-4D26-854B-2017051CB5C6}">
  <ds:schemaRefs>
    <ds:schemaRef ds:uri="http://schemas.microsoft.com/sharepoint/v3/contenttype/forms"/>
  </ds:schemaRefs>
</ds:datastoreItem>
</file>

<file path=customXml/itemProps2.xml><?xml version="1.0" encoding="utf-8"?>
<ds:datastoreItem xmlns:ds="http://schemas.openxmlformats.org/officeDocument/2006/customXml" ds:itemID="{442CBFEC-AEF6-4356-96F2-2D1B0EA30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edc15a-ce2b-429c-be4e-2f25a9c62c2c"/>
    <ds:schemaRef ds:uri="ab96659a-2d6c-4f12-925f-c985427dad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85B514-1F34-4A23-9797-4E4E8180743F}">
  <ds:schemaRefs>
    <ds:schemaRef ds:uri="http://schemas.microsoft.com/office/2006/documentManagement/types"/>
    <ds:schemaRef ds:uri="http://purl.org/dc/terms/"/>
    <ds:schemaRef ds:uri="http://purl.org/dc/dcmitype/"/>
    <ds:schemaRef ds:uri="http://schemas.microsoft.com/office/infopath/2007/PartnerControls"/>
    <ds:schemaRef ds:uri="ab96659a-2d6c-4f12-925f-c985427daded"/>
    <ds:schemaRef ds:uri="69edc15a-ce2b-429c-be4e-2f25a9c62c2c"/>
    <ds:schemaRef ds:uri="http://www.w3.org/XML/1998/namespace"/>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Elly</Template>
  <TotalTime>443</TotalTime>
  <Words>808</Words>
  <Application>Microsoft Office PowerPoint</Application>
  <PresentationFormat>Widescreen</PresentationFormat>
  <Paragraphs>79</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vt:lpstr>
      <vt:lpstr>Calibri</vt:lpstr>
      <vt:lpstr>Consolas</vt:lpstr>
      <vt:lpstr>Corbel</vt:lpstr>
      <vt:lpstr>JetBrains Mono</vt:lpstr>
      <vt:lpstr>Lato</vt:lpstr>
      <vt:lpstr>Times</vt:lpstr>
      <vt:lpstr>Times New Roman</vt:lpstr>
      <vt:lpstr>Elly</vt:lpstr>
      <vt:lpstr>Filters 2</vt:lpstr>
      <vt:lpstr>What is noise?</vt:lpstr>
      <vt:lpstr>Noise Type 1: Salt and Pepper</vt:lpstr>
      <vt:lpstr>Noise Type 2: Gaussian Noise</vt:lpstr>
      <vt:lpstr>Noise Type 3: Speckle noise</vt:lpstr>
      <vt:lpstr>Generating Noise</vt:lpstr>
      <vt:lpstr>Solutions?</vt:lpstr>
      <vt:lpstr>Mean filter (average)</vt:lpstr>
      <vt:lpstr>Guassian filter</vt:lpstr>
      <vt:lpstr>Gaussian blur</vt:lpstr>
      <vt:lpstr>Python OpenCV built-in gaussian blur function</vt:lpstr>
      <vt:lpstr>Mean and Gaussian Filters</vt:lpstr>
      <vt:lpstr>Non-Linear Filters</vt:lpstr>
      <vt:lpstr>Median Filters</vt:lpstr>
      <vt:lpstr>Bilateral filter</vt:lpstr>
      <vt:lpstr>Worksheet Intro</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dc:title>
  <dc:creator>Falko Skye</dc:creator>
  <cp:lastModifiedBy>Daren Scerri</cp:lastModifiedBy>
  <cp:revision>205</cp:revision>
  <cp:lastPrinted>2019-09-30T10:47:41Z</cp:lastPrinted>
  <dcterms:created xsi:type="dcterms:W3CDTF">2019-09-25T17:14:56Z</dcterms:created>
  <dcterms:modified xsi:type="dcterms:W3CDTF">2020-10-13T09:33:24Z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2017-10-29T00:00:00Z</vt:filetime>
  </property>
  <property fmtid="{D5CDD505-2E9C-101B-9397-08002B2CF9AE}" pid="3" name="Creator">
    <vt:lpwstr>Microsoft® PowerPoint® 2016</vt:lpwstr>
  </property>
  <property fmtid="{D5CDD505-2E9C-101B-9397-08002B2CF9AE}" pid="4" name="LastSaved">
    <vt:filetime>2019-09-25T00:00:00Z</vt:filetime>
  </property>
  <property fmtid="{D5CDD505-2E9C-101B-9397-08002B2CF9AE}" pid="5" name="ContentTypeId">
    <vt:lpwstr>0x010100E3E0695D6DC8E648BC0F167D77F16A6A</vt:lpwstr>
  </property>
</Properties>
</file>